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6858000" cx="9144000"/>
  <p:notesSz cx="6858000" cy="9144000"/>
  <p:embeddedFontLst>
    <p:embeddedFont>
      <p:font typeface="Roboto Slab"/>
      <p:regular r:id="rId51"/>
      <p:bold r:id="rId52"/>
    </p:embeddedFont>
    <p:embeddedFont>
      <p:font typeface="Source Sans Pr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Slab-regular.fntdata"/><Relationship Id="rId50" Type="http://schemas.openxmlformats.org/officeDocument/2006/relationships/slide" Target="slides/slide42.xml"/><Relationship Id="rId53" Type="http://schemas.openxmlformats.org/officeDocument/2006/relationships/font" Target="fonts/SourceSansPro-regular.fntdata"/><Relationship Id="rId52" Type="http://schemas.openxmlformats.org/officeDocument/2006/relationships/font" Target="fonts/RobotoSlab-bold.fntdata"/><Relationship Id="rId11" Type="http://schemas.openxmlformats.org/officeDocument/2006/relationships/slide" Target="slides/slide3.xml"/><Relationship Id="rId55" Type="http://schemas.openxmlformats.org/officeDocument/2006/relationships/font" Target="fonts/SourceSansPro-italic.fntdata"/><Relationship Id="rId10" Type="http://schemas.openxmlformats.org/officeDocument/2006/relationships/slide" Target="slides/slide2.xml"/><Relationship Id="rId54" Type="http://schemas.openxmlformats.org/officeDocument/2006/relationships/font" Target="fonts/SourceSansPro-bold.fntdata"/><Relationship Id="rId13" Type="http://schemas.openxmlformats.org/officeDocument/2006/relationships/slide" Target="slides/slide5.xml"/><Relationship Id="rId57" Type="http://schemas.openxmlformats.org/officeDocument/2006/relationships/font" Target="fonts/OpenSans-regular.fntdata"/><Relationship Id="rId12" Type="http://schemas.openxmlformats.org/officeDocument/2006/relationships/slide" Target="slides/slide4.xml"/><Relationship Id="rId56" Type="http://schemas.openxmlformats.org/officeDocument/2006/relationships/font" Target="fonts/SourceSansPro-boldItalic.fntdata"/><Relationship Id="rId15" Type="http://schemas.openxmlformats.org/officeDocument/2006/relationships/slide" Target="slides/slide7.xml"/><Relationship Id="rId59" Type="http://schemas.openxmlformats.org/officeDocument/2006/relationships/font" Target="fonts/OpenSans-italic.fntdata"/><Relationship Id="rId14" Type="http://schemas.openxmlformats.org/officeDocument/2006/relationships/slide" Target="slides/slide6.xml"/><Relationship Id="rId58" Type="http://schemas.openxmlformats.org/officeDocument/2006/relationships/font" Target="fonts/OpenSan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images-1.medium.com/max/1600/1*L9OqETMWSa0zYzrR2t1ZAw.gi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a.giphy.com/media/O9rcZVmRcEGqI/giphy.gi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ceed0521b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ceed052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19600b1a3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19600b1a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visualization depicting the least squares method, defined by our cost function described. We see that the desired solution is the one that minimizes the sum of squared distances to the hypothesized linear function with </a:t>
            </a:r>
            <a:r>
              <a:rPr lang="en">
                <a:solidFill>
                  <a:schemeClr val="dk1"/>
                </a:solidFill>
              </a:rPr>
              <a:t>parameters θ</a:t>
            </a:r>
            <a:r>
              <a:rPr baseline="-25000" lang="en">
                <a:solidFill>
                  <a:schemeClr val="dk1"/>
                </a:solidFill>
              </a:rPr>
              <a:t>1</a:t>
            </a:r>
            <a:r>
              <a:rPr lang="en">
                <a:solidFill>
                  <a:schemeClr val="dk1"/>
                </a:solidFill>
              </a:rPr>
              <a:t>, θ</a:t>
            </a:r>
            <a:r>
              <a:rPr baseline="-25000" lang="en">
                <a:solidFill>
                  <a:schemeClr val="dk1"/>
                </a:solidFill>
              </a:rPr>
              <a:t>0   </a:t>
            </a:r>
            <a:r>
              <a:rPr lang="en"/>
              <a:t> (Ask class about RSS vs MSS)</a:t>
            </a:r>
            <a:endParaRPr/>
          </a:p>
          <a:p>
            <a:pPr indent="0" lvl="0" marL="0" rtl="0" algn="l">
              <a:spcBef>
                <a:spcPts val="0"/>
              </a:spcBef>
              <a:spcAft>
                <a:spcPts val="0"/>
              </a:spcAft>
              <a:buNone/>
            </a:pPr>
            <a:r>
              <a:rPr lang="en"/>
              <a:t>(Slide)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https://cdn-images-1.medium.com/max/1600/1*L9OqETMWSa0zYzrR2t1ZAw.gif</a:t>
            </a:r>
            <a:r>
              <a:rPr lang="en"/>
              <a:t> → SHOULD BE A GIF. MAKE SURE IT MOVES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19600b1a3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19600b1a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 that the gradient computed is the direction of steepest ascent, so we move towards the negative of the gradient.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19600b1a3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19600b1a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the way we frame our optimization problem can be solved via two means. We end up using a general approach, called gradient descent, which is used in many machine learning algorithms, including neural networks.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Gradient: (ask class if familiar with) the gradient is a fancy word for derivative, and we typically use it when describing surfaces. The gradient is normal to the surface, and points to the direction of steepest ascent (points towards direction with the highest ROC).</a:t>
            </a:r>
            <a:endParaRPr/>
          </a:p>
          <a:p>
            <a:pPr indent="0" lvl="0" marL="0" rtl="0" algn="l">
              <a:spcBef>
                <a:spcPts val="0"/>
              </a:spcBef>
              <a:spcAft>
                <a:spcPts val="0"/>
              </a:spcAft>
              <a:buNone/>
            </a:pPr>
            <a:r>
              <a:rPr lang="en"/>
              <a:t>So, how do we relate this to our optimization problem? Remember that we’re trying to minimize our negative log-likelihood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https://media.giphy.com/media/O9rcZVmRcEGqI/giphy.gif</a:t>
            </a:r>
            <a:r>
              <a:rPr lang="en"/>
              <a:t> → make sure it works !!!! :D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19600b1a3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19600b1a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gradient points to the direction of steepest ascent. Instead of using the closed form least ordinary forms solution, we iteratively move towards the minimum. Let’s take a look at how we do this! So with gradient descent, we want to compute weights in succession.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Blah blah blah, ok but what dis alpha term tho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19600b1a3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19600b1a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to pick the learning rate carefully, because we don’t want to overshoot, or undershoot. (Questions)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ceed0521b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ceed0521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1a368a100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1a368a10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ceed0521b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ceed0521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19600b1a3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19600b1a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possible routes to the minimum point and many possible local minimas. Which means that depending on how you initialize your initial parameters, you may have different end results and you may or may not reach the global minima.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19600b1a3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19600b1a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what if our data is non-linear? Can we still use linear regression?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19600b1a3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19600b1a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19600b1a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19600b1a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can somehow keep our model linear with respect to its weights, then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extend this idea to higher order polynomials.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19600b1a3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19600b1a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we can extend this idea of linearizing a function using what we call a polynomial basis! What this allows us to, from what we saw previously, is to keep our model linear with respect to its parameters!</a:t>
            </a:r>
            <a:endParaRPr/>
          </a:p>
          <a:p>
            <a:pPr indent="-304800" lvl="0" marL="457200" rtl="0" algn="l">
              <a:spcBef>
                <a:spcPts val="0"/>
              </a:spcBef>
              <a:spcAft>
                <a:spcPts val="0"/>
              </a:spcAft>
              <a:buSzPts val="1200"/>
              <a:buChar char="●"/>
            </a:pPr>
            <a:r>
              <a:rPr lang="en" sz="1200">
                <a:solidFill>
                  <a:schemeClr val="dk1"/>
                </a:solidFill>
              </a:rPr>
              <a:t>𝝓(X) </a:t>
            </a:r>
            <a:r>
              <a:rPr lang="en">
                <a:solidFill>
                  <a:schemeClr val="dk1"/>
                </a:solidFill>
              </a:rPr>
              <a:t>essentially provides a mapping from X to another space, such that parameters </a:t>
            </a:r>
            <a:r>
              <a:rPr b="1" lang="en">
                <a:solidFill>
                  <a:schemeClr val="dk1"/>
                </a:solidFill>
              </a:rPr>
              <a:t>w </a:t>
            </a:r>
            <a:r>
              <a:rPr lang="en">
                <a:solidFill>
                  <a:schemeClr val="dk1"/>
                </a:solidFill>
              </a:rPr>
              <a:t>are linear with respect to </a:t>
            </a:r>
            <a:r>
              <a:rPr lang="en" sz="1200">
                <a:solidFill>
                  <a:schemeClr val="dk1"/>
                </a:solidFill>
              </a:rPr>
              <a:t>𝝓(X) (Slide)</a:t>
            </a:r>
            <a:endParaRPr sz="1200">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We now assume that our model is inherently a polynomial of degree d (as the mean of the Gaussian), with Gaussian noise to account for real-world practicalities.</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1a368a100_1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1a368a10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19600b1a3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19600b1a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1a368a100_1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1a368a10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19600b1a3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19600b1a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19600b1a3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19600b1a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19600b1a3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19600b1a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19600b1a3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19600b1a3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19600b1a3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19600b1a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There are many ways to address overfitting. The first is to simply modify hyperparameters that control the complexity of the model (in this case, the value of d) until you get the validation set accuracy optimized. </a:t>
            </a:r>
            <a:br>
              <a:rPr lang="en"/>
            </a:br>
            <a:br>
              <a:rPr lang="en"/>
            </a:br>
            <a:r>
              <a:rPr lang="en"/>
              <a:t>Overfitting is also ameliorated by adding more data, so simply having more training set data can allow for a more complex model without overfitting</a:t>
            </a:r>
            <a:br>
              <a:rPr lang="en"/>
            </a:br>
            <a:br>
              <a:rPr lang="en"/>
            </a:br>
            <a:r>
              <a:rPr lang="en"/>
              <a:t>There are many other techniques for regularization, However, we don’t have time to cover those in the time we have together, I recommend looking up Ridge Regression (equivalent to L2 regularization) - whose effect is numerically equivalent to dropout in neural networks, and lasso regression (equivalent to L1 regularization). Also, read up on more advanced techniques in cross validation</a:t>
            </a:r>
            <a:br>
              <a:rPr lang="en"/>
            </a:br>
            <a:r>
              <a:rPr lang="en"/>
              <a:t>(Slide)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19600b1a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19600b1a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dig into the fundamentals of machine learning, we’ll be investigating the properties of two supervised learning algorithms: one regression algo, and one classification algo. (ask class to tell the difference) So today, our main focus will lie on linear regression and logistic regression, which counter-intuitively, is actually a classification method. We’ll talk about why it has “regression” in its name though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19600b1a3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19600b1a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FOR BREAK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now given the following dataset, which maps samples to either class 1 or class 0, e.g. spam or not-spam, given a certain feature space. Do you think we could use linear regression for this problem? (Ask questions)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No, since linear regression works on a continuous function space, whereas we only have two classes/ labels here. But, we could probably solve that in code using a rounding function, right?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else is wrong? Anytime a straight line is fit to a binary response encoded as 0 or 1, we can always predict p(X) &lt; 0 for some X, and p(X) &gt; 1 for others… (Slide)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19600b1a3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19600b1a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guarantee that our prediction lies in between 0 and 1, we need to pick a model that is not linear! This is where logistic regression comes in. We use what we call a “logistic” function, shown on the slide, to threshold between the two classes. (Slide)</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19600b1a3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19600b1a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Logistic Regression is actually a classification model that maps a </a:t>
            </a:r>
            <a:r>
              <a:rPr b="1" lang="en">
                <a:solidFill>
                  <a:schemeClr val="dk1"/>
                </a:solidFill>
              </a:rPr>
              <a:t>linear</a:t>
            </a:r>
            <a:r>
              <a:rPr lang="en">
                <a:solidFill>
                  <a:schemeClr val="dk1"/>
                </a:solidFill>
              </a:rPr>
              <a:t> model that best fits a set of data points, where we use a thresholding function called a sigmoid function to determine which class each data point should be. What does it look like?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Example of Bernoulli random variable: coin flip, we have two outcomes, if the coin is fair, draw the PDF of Bernoulli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Sigmoid: the logistic function to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19600b1a3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19600b1a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Bernoulli random variable: Coin toss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19600b1a3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19600b1a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 does the sigmoid function solve, that we’ve encountered with linear regression when trying to classify our dataset using an affine model?</a:t>
            </a:r>
            <a:endParaRPr/>
          </a:p>
          <a:p>
            <a:pPr indent="-298450" lvl="0" marL="457200" rtl="0" algn="l">
              <a:spcBef>
                <a:spcPts val="0"/>
              </a:spcBef>
              <a:spcAft>
                <a:spcPts val="0"/>
              </a:spcAft>
              <a:buSzPts val="1100"/>
              <a:buChar char="●"/>
            </a:pPr>
            <a:r>
              <a:rPr lang="en"/>
              <a:t>We model p(X) using a function s.t. range(f) is between [0,1] for any X. </a:t>
            </a:r>
            <a:endParaRPr/>
          </a:p>
          <a:p>
            <a:pPr indent="-298450" lvl="0" marL="457200" rtl="0" algn="l">
              <a:spcBef>
                <a:spcPts val="0"/>
              </a:spcBef>
              <a:spcAft>
                <a:spcPts val="0"/>
              </a:spcAft>
              <a:buSzPts val="1100"/>
              <a:buChar char="●"/>
            </a:pPr>
            <a:r>
              <a:rPr lang="en"/>
              <a:t>What does p(X) represent? p(X) represents the possibility of a sample belonging to class y = 1.</a:t>
            </a:r>
            <a:endParaRPr/>
          </a:p>
          <a:p>
            <a:pPr indent="-298450" lvl="0" marL="457200" rtl="0" algn="l">
              <a:spcBef>
                <a:spcPts val="0"/>
              </a:spcBef>
              <a:spcAft>
                <a:spcPts val="0"/>
              </a:spcAft>
              <a:buSzPts val="1100"/>
              <a:buChar char="●"/>
            </a:pPr>
            <a:r>
              <a:rPr lang="en"/>
              <a:t>Let’s manipulate the function a little…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b3ea3891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b3ea38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1a368a100_1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1a368a10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19600b1a3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19600b1a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in the linear regression model, increasing X by one unit would increase f(X) by β1. In the logistic regression model, increasing X by one unit would increase the logit, or log-odds function by </a:t>
            </a:r>
            <a:r>
              <a:rPr lang="en">
                <a:solidFill>
                  <a:schemeClr val="dk1"/>
                </a:solidFill>
              </a:rPr>
              <a:t>β1.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19600b1a3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19600b1a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we looking for? Basically, we’re looking for Beta1 and Beta naught such that plugging in those estimates would cause our logistic function to yield results close to 1 for all samples of class 1, and results close to 0 for all samples of class 0. We thus define a logistic loss function that we seek to minimize. We won’t be going over the derivations, but if you want we can talk about it during office hours </a:t>
            </a:r>
            <a:endParaRPr/>
          </a:p>
          <a:p>
            <a:pPr indent="-298450" lvl="0" marL="457200" rtl="0" algn="l">
              <a:spcBef>
                <a:spcPts val="0"/>
              </a:spcBef>
              <a:spcAft>
                <a:spcPts val="0"/>
              </a:spcAft>
              <a:buSzPts val="1100"/>
              <a:buChar char="●"/>
            </a:pPr>
            <a:r>
              <a:rPr lang="en"/>
              <a:t>Notes: z is the sigmoid function that we described earlier, and describes the probability of sample i of belonging to class 1, here we take the log likelihood</a:t>
            </a:r>
            <a:endParaRPr/>
          </a:p>
          <a:p>
            <a:pPr indent="-298450" lvl="0" marL="457200" rtl="0" algn="l">
              <a:spcBef>
                <a:spcPts val="0"/>
              </a:spcBef>
              <a:spcAft>
                <a:spcPts val="0"/>
              </a:spcAft>
              <a:buSzPts val="1100"/>
              <a:buChar char="●"/>
            </a:pPr>
            <a:r>
              <a:rPr lang="en"/>
              <a:t>y</a:t>
            </a:r>
            <a:r>
              <a:rPr baseline="-25000" lang="en"/>
              <a:t>i </a:t>
            </a:r>
            <a:r>
              <a:rPr lang="en"/>
              <a:t>is such that only one of the two terms is “active” for a given sample.</a:t>
            </a:r>
            <a:endParaRPr/>
          </a:p>
          <a:p>
            <a:pPr indent="0" lvl="0" marL="0" rtl="0" algn="l">
              <a:spcBef>
                <a:spcPts val="0"/>
              </a:spcBef>
              <a:spcAft>
                <a:spcPts val="0"/>
              </a:spcAft>
              <a:buNone/>
            </a:pPr>
            <a:r>
              <a:rPr lang="en"/>
              <a:t>What does it look like? (Slide)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19600b1a3_0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19600b1a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we have defined a linear decision boundary on the log-odds function, P(X)/1-P(X).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19600b1a3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19600b1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the bread and butter algorithm that everyone learns is a statistical method we mentioned last class, called linear regression.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Linear Regression basically maps a line of best fit to a set of data points. When do we use linear regression? Before ever choosing a model, we make some basic assumptions about what our data distribution looks like.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are some of these assumptions?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making the assumption that the data is sourced from a distribution that was inherently linear, with the addition of some noise. So, when we say a model is linear, we mean that it is linear with respect to its parameters! The most intuitive case is in 2D, but linear models can involve multiple parameters. Now, since we’re in ML, let’s look at the mathematical notation behind this method. (Slide)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19600b1a3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19600b1a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ceed0521b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ceed0521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ceed0521b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ceed05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71cd3e6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71cd3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19600b1a3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9600b1a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first equation, we describe the linear regression problem by its affine structure, with parameters theta. We also have the term epsilon, which is assumed to model standard Gaussian noise applied to to model to account for real-world impracticalities. </a:t>
            </a:r>
            <a:r>
              <a:rPr lang="en">
                <a:solidFill>
                  <a:schemeClr val="dk1"/>
                </a:solidFill>
              </a:rPr>
              <a:t>(Back to prev. slide) </a:t>
            </a:r>
            <a:r>
              <a:rPr lang="en"/>
              <a:t>(Ask Class about Gaussian distribution).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So the Gaussian PDF, or probability distribution function, is described by 2 parameters: its mean and variance. The N is just notation for a Gaussian. Don’t worry if you can’t visualize it, we’ll be looking at the curve really quickly on the next slide.</a:t>
            </a:r>
            <a:endParaRPr/>
          </a:p>
          <a:p>
            <a:pPr indent="-298450" lvl="0" marL="457200" rtl="0" algn="l">
              <a:spcBef>
                <a:spcPts val="0"/>
              </a:spcBef>
              <a:spcAft>
                <a:spcPts val="0"/>
              </a:spcAft>
              <a:buSzPts val="1100"/>
              <a:buChar char="●"/>
            </a:pPr>
            <a:r>
              <a:rPr lang="en"/>
              <a:t>Let’s just move on to the following equation, which is really the first one, but written in compact form! We simply have a vector theta, and a vector X, and this is just shorthand notation.</a:t>
            </a:r>
            <a:endParaRPr/>
          </a:p>
          <a:p>
            <a:pPr indent="-298450" lvl="0" marL="457200" rtl="0" algn="l">
              <a:spcBef>
                <a:spcPts val="0"/>
              </a:spcBef>
              <a:spcAft>
                <a:spcPts val="0"/>
              </a:spcAft>
              <a:buSzPts val="1100"/>
              <a:buChar char="●"/>
            </a:pPr>
            <a:r>
              <a:rPr lang="en"/>
              <a:t>Finally, although Bayesian modeling isn’t within the scope of this course, it’s important to at least be somewhat familiar with probabilistic interpretations, so that if you read academic papers on your own, you won’t be as intimidated. (Explain conditional probability)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Given a dataset with pairs (x</a:t>
            </a:r>
            <a:r>
              <a:rPr baseline="-25000" lang="en"/>
              <a:t>i</a:t>
            </a:r>
            <a:r>
              <a:rPr lang="en"/>
              <a:t>, y</a:t>
            </a:r>
            <a:r>
              <a:rPr baseline="-25000" lang="en"/>
              <a:t>i</a:t>
            </a:r>
            <a:r>
              <a:rPr lang="en"/>
              <a:t>), how do we find θ</a:t>
            </a:r>
            <a:r>
              <a:rPr baseline="-25000" lang="en"/>
              <a:t>1 </a:t>
            </a:r>
            <a:r>
              <a:rPr lang="en"/>
              <a:t>, </a:t>
            </a:r>
            <a:r>
              <a:rPr lang="en">
                <a:solidFill>
                  <a:schemeClr val="dk1"/>
                </a:solidFill>
              </a:rPr>
              <a:t>θ</a:t>
            </a:r>
            <a:r>
              <a:rPr baseline="-25000" lang="en">
                <a:solidFill>
                  <a:schemeClr val="dk1"/>
                </a:solidFill>
              </a:rPr>
              <a:t>0 </a:t>
            </a:r>
            <a:r>
              <a:rPr lang="en">
                <a:solidFill>
                  <a:schemeClr val="dk1"/>
                </a:solidFill>
              </a:rPr>
              <a:t>?</a:t>
            </a:r>
            <a:endParaRPr/>
          </a:p>
          <a:p>
            <a:pPr indent="-298450" lvl="0" marL="457200" rtl="0" algn="l">
              <a:spcBef>
                <a:spcPts val="0"/>
              </a:spcBef>
              <a:spcAft>
                <a:spcPts val="0"/>
              </a:spcAft>
              <a:buSzPts val="1100"/>
              <a:buChar char="●"/>
            </a:pPr>
            <a:r>
              <a:rPr lang="en"/>
              <a:t>Make sure to not put too much emphasis on the notation, but rather the idea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71cd3e62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71cd3e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19600b1a3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19600b1a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is the PDF (probability density function) </a:t>
            </a:r>
            <a:endParaRPr/>
          </a:p>
          <a:p>
            <a:pPr indent="-298450" lvl="0" marL="457200" rtl="0" algn="l">
              <a:spcBef>
                <a:spcPts val="0"/>
              </a:spcBef>
              <a:spcAft>
                <a:spcPts val="0"/>
              </a:spcAft>
              <a:buSzPts val="1100"/>
              <a:buChar char="●"/>
            </a:pPr>
            <a:r>
              <a:rPr lang="en"/>
              <a:t>Given a random variable x, a PDF is a function, whose value f(x) at any given sample in the sample space, can be interpreted as a relative likelihood that the random variable would equal that sample.</a:t>
            </a:r>
            <a:endParaRPr/>
          </a:p>
          <a:p>
            <a:pPr indent="-298450" lvl="0" marL="457200" rtl="0" algn="l">
              <a:spcBef>
                <a:spcPts val="0"/>
              </a:spcBef>
              <a:spcAft>
                <a:spcPts val="0"/>
              </a:spcAft>
              <a:buSzPts val="1100"/>
              <a:buChar char="●"/>
            </a:pPr>
            <a:r>
              <a:rPr lang="en"/>
              <a:t>Now if you apply this idea of Gaussian noise for linear regression, you can imagine the mean being the line of best fit, and the variance describing the deviation of real data points from our line of best fit.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19600b1a3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19600b1a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another graph to visually interpret the sum of squared residuals, denoted here as r. So, how do we minimize this function “J”? (Ask class) </a:t>
            </a:r>
            <a:endParaRPr/>
          </a:p>
          <a:p>
            <a:pPr indent="0" lvl="0" marL="0" rtl="0" algn="l">
              <a:spcBef>
                <a:spcPts val="0"/>
              </a:spcBef>
              <a:spcAft>
                <a:spcPts val="0"/>
              </a:spcAft>
              <a:buNone/>
            </a:pPr>
            <a:r>
              <a:rPr lang="en"/>
              <a:t>(Slide)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1473663" y="2443975"/>
            <a:ext cx="5855100" cy="3373200"/>
          </a:xfrm>
          <a:prstGeom prst="rect">
            <a:avLst/>
          </a:prstGeom>
        </p:spPr>
        <p:txBody>
          <a:bodyPr anchorCtr="0" anchor="t" bIns="91425" lIns="91425" spcFirstLastPara="1" rIns="91425" wrap="square" tIns="91425">
            <a:noAutofit/>
          </a:bodyPr>
          <a:lstStyle>
            <a:lvl1pPr lvl="0">
              <a:spcBef>
                <a:spcPts val="0"/>
              </a:spcBef>
              <a:spcAft>
                <a:spcPts val="0"/>
              </a:spcAft>
              <a:buNone/>
              <a:defRPr b="1" sz="4800">
                <a:solidFill>
                  <a:srgbClr val="000000"/>
                </a:solidFill>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49" name="Shape 49"/>
        <p:cNvGrpSpPr/>
        <p:nvPr/>
      </p:nvGrpSpPr>
      <p:grpSpPr>
        <a:xfrm>
          <a:off x="0" y="0"/>
          <a:ext cx="0" cy="0"/>
          <a:chOff x="0" y="0"/>
          <a:chExt cx="0" cy="0"/>
        </a:xfrm>
      </p:grpSpPr>
      <p:sp>
        <p:nvSpPr>
          <p:cNvPr id="50" name="Google Shape;50;p11"/>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 name="Google Shape;51;p11"/>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 name="Google Shape;52;p11"/>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59" name="Google Shape;59;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76" name="Google Shape;76;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7" name="Shape 77"/>
        <p:cNvGrpSpPr/>
        <p:nvPr/>
      </p:nvGrpSpPr>
      <p:grpSpPr>
        <a:xfrm>
          <a:off x="0" y="0"/>
          <a:ext cx="0" cy="0"/>
          <a:chOff x="0" y="0"/>
          <a:chExt cx="0" cy="0"/>
        </a:xfrm>
      </p:grpSpPr>
      <p:pic>
        <p:nvPicPr>
          <p:cNvPr descr="connections-05.png" id="78" name="Google Shape;78;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79" name="Google Shape;79;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80" name="Google Shape;80;p15"/>
          <p:cNvGrpSpPr/>
          <p:nvPr/>
        </p:nvGrpSpPr>
        <p:grpSpPr>
          <a:xfrm>
            <a:off x="3593400" y="1074285"/>
            <a:ext cx="1957200" cy="1093200"/>
            <a:chOff x="3593400" y="1760085"/>
            <a:chExt cx="1957200" cy="1093200"/>
          </a:xfrm>
        </p:grpSpPr>
        <p:sp>
          <p:nvSpPr>
            <p:cNvPr id="81" name="Google Shape;81;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82" name="Google Shape;82;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 name="Google Shape;84;p15"/>
          <p:cNvCxnSpPr>
            <a:endCxn id="82"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85" name="Google Shape;85;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86" name="Google Shape;86;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87" name="Google Shape;87;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88" name="Shape 88"/>
        <p:cNvGrpSpPr/>
        <p:nvPr/>
      </p:nvGrpSpPr>
      <p:grpSpPr>
        <a:xfrm>
          <a:off x="0" y="0"/>
          <a:ext cx="0" cy="0"/>
          <a:chOff x="0" y="0"/>
          <a:chExt cx="0" cy="0"/>
        </a:xfrm>
      </p:grpSpPr>
      <p:sp>
        <p:nvSpPr>
          <p:cNvPr id="89" name="Google Shape;89;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0" name="Google Shape;90;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1" name="Google Shape;91;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92" name="Shape 92"/>
        <p:cNvGrpSpPr/>
        <p:nvPr/>
      </p:nvGrpSpPr>
      <p:grpSpPr>
        <a:xfrm>
          <a:off x="0" y="0"/>
          <a:ext cx="0" cy="0"/>
          <a:chOff x="0" y="0"/>
          <a:chExt cx="0" cy="0"/>
        </a:xfrm>
      </p:grpSpPr>
      <p:sp>
        <p:nvSpPr>
          <p:cNvPr id="93" name="Google Shape;93;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4" name="Google Shape;94;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95" name="Google Shape;95;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96" name="Google Shape;96;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7" name="Shape 97"/>
        <p:cNvGrpSpPr/>
        <p:nvPr/>
      </p:nvGrpSpPr>
      <p:grpSpPr>
        <a:xfrm>
          <a:off x="0" y="0"/>
          <a:ext cx="0" cy="0"/>
          <a:chOff x="0" y="0"/>
          <a:chExt cx="0" cy="0"/>
        </a:xfrm>
      </p:grpSpPr>
      <p:sp>
        <p:nvSpPr>
          <p:cNvPr id="98" name="Google Shape;98;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9" name="Google Shape;99;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0" name="Google Shape;100;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1" name="Google Shape;101;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2" name="Google Shape;102;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08" name="Google Shape;108;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2" name="Shape 12"/>
        <p:cNvGrpSpPr/>
        <p:nvPr/>
      </p:nvGrpSpPr>
      <p:grpSpPr>
        <a:xfrm>
          <a:off x="0" y="0"/>
          <a:ext cx="0" cy="0"/>
          <a:chOff x="0" y="0"/>
          <a:chExt cx="0" cy="0"/>
        </a:xfrm>
      </p:grpSpPr>
      <p:pic>
        <p:nvPicPr>
          <p:cNvPr descr="connections-05.png" id="13" name="Google Shape;13;p3"/>
          <p:cNvPicPr preferRelativeResize="0"/>
          <p:nvPr/>
        </p:nvPicPr>
        <p:blipFill>
          <a:blip r:embed="rId2">
            <a:alphaModFix/>
          </a:blip>
          <a:stretch>
            <a:fillRect/>
          </a:stretch>
        </p:blipFill>
        <p:spPr>
          <a:xfrm flipH="1" rot="10800000">
            <a:off x="5945" y="1714501"/>
            <a:ext cx="6849080" cy="5143499"/>
          </a:xfrm>
          <a:prstGeom prst="rect">
            <a:avLst/>
          </a:prstGeom>
          <a:noFill/>
          <a:ln>
            <a:noFill/>
          </a:ln>
        </p:spPr>
      </p:pic>
      <p:sp>
        <p:nvSpPr>
          <p:cNvPr id="14" name="Google Shape;14;p3"/>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15" name="Google Shape;15;p3"/>
          <p:cNvGrpSpPr/>
          <p:nvPr/>
        </p:nvGrpSpPr>
        <p:grpSpPr>
          <a:xfrm>
            <a:off x="3593400" y="1074285"/>
            <a:ext cx="1957200" cy="1093200"/>
            <a:chOff x="3593400" y="1760085"/>
            <a:chExt cx="1957200" cy="1093200"/>
          </a:xfrm>
        </p:grpSpPr>
        <p:sp>
          <p:nvSpPr>
            <p:cNvPr id="16" name="Google Shape;16;p3"/>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17" name="Google Shape;17;p3"/>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18" name="Google Shape;18;p3"/>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19" name="Google Shape;19;p3"/>
          <p:cNvCxnSpPr>
            <a:endCxn id="1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0" name="Google Shape;20;p3"/>
          <p:cNvCxnSpPr/>
          <p:nvPr/>
        </p:nvCxnSpPr>
        <p:spPr>
          <a:xfrm rot="10800000">
            <a:off x="4114800" y="269385"/>
            <a:ext cx="457200" cy="804900"/>
          </a:xfrm>
          <a:prstGeom prst="straightConnector1">
            <a:avLst/>
          </a:prstGeom>
          <a:noFill/>
          <a:ln cap="flat" cmpd="sng" w="9525">
            <a:solidFill>
              <a:srgbClr val="CFD8DC"/>
            </a:solidFill>
            <a:prstDash val="solid"/>
            <a:round/>
            <a:headEnd len="med" w="med" type="none"/>
            <a:tailEnd len="med" w="med" type="none"/>
          </a:ln>
        </p:spPr>
      </p:cxnSp>
      <p:cxnSp>
        <p:nvCxnSpPr>
          <p:cNvPr id="21" name="Google Shape;21;p3"/>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2" name="Google Shape;22;p3"/>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20" name="Google Shape;120;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37" name="Google Shape;137;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38" name="Shape 138"/>
        <p:cNvGrpSpPr/>
        <p:nvPr/>
      </p:nvGrpSpPr>
      <p:grpSpPr>
        <a:xfrm>
          <a:off x="0" y="0"/>
          <a:ext cx="0" cy="0"/>
          <a:chOff x="0" y="0"/>
          <a:chExt cx="0" cy="0"/>
        </a:xfrm>
      </p:grpSpPr>
      <p:pic>
        <p:nvPicPr>
          <p:cNvPr descr="connections-05.png" id="139" name="Google Shape;139;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40" name="Google Shape;140;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41" name="Google Shape;141;p26"/>
          <p:cNvGrpSpPr/>
          <p:nvPr/>
        </p:nvGrpSpPr>
        <p:grpSpPr>
          <a:xfrm>
            <a:off x="3593400" y="1074285"/>
            <a:ext cx="1957200" cy="1093200"/>
            <a:chOff x="3593400" y="1760085"/>
            <a:chExt cx="1957200" cy="1093200"/>
          </a:xfrm>
        </p:grpSpPr>
        <p:sp>
          <p:nvSpPr>
            <p:cNvPr id="142" name="Google Shape;142;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43" name="Google Shape;143;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5" name="Google Shape;145;p26"/>
          <p:cNvCxnSpPr>
            <a:endCxn id="143"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46" name="Google Shape;146;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47" name="Google Shape;147;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48" name="Google Shape;148;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49" name="Shape 149"/>
        <p:cNvGrpSpPr/>
        <p:nvPr/>
      </p:nvGrpSpPr>
      <p:grpSpPr>
        <a:xfrm>
          <a:off x="0" y="0"/>
          <a:ext cx="0" cy="0"/>
          <a:chOff x="0" y="0"/>
          <a:chExt cx="0" cy="0"/>
        </a:xfrm>
      </p:grpSpPr>
      <p:sp>
        <p:nvSpPr>
          <p:cNvPr id="150" name="Google Shape;150;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51" name="Google Shape;151;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52" name="Google Shape;152;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53" name="Shape 153"/>
        <p:cNvGrpSpPr/>
        <p:nvPr/>
      </p:nvGrpSpPr>
      <p:grpSpPr>
        <a:xfrm>
          <a:off x="0" y="0"/>
          <a:ext cx="0" cy="0"/>
          <a:chOff x="0" y="0"/>
          <a:chExt cx="0" cy="0"/>
        </a:xfrm>
      </p:grpSpPr>
      <p:sp>
        <p:nvSpPr>
          <p:cNvPr id="154" name="Google Shape;154;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55" name="Google Shape;155;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56" name="Google Shape;156;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57" name="Google Shape;157;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58" name="Shape 158"/>
        <p:cNvGrpSpPr/>
        <p:nvPr/>
      </p:nvGrpSpPr>
      <p:grpSpPr>
        <a:xfrm>
          <a:off x="0" y="0"/>
          <a:ext cx="0" cy="0"/>
          <a:chOff x="0" y="0"/>
          <a:chExt cx="0" cy="0"/>
        </a:xfrm>
      </p:grpSpPr>
      <p:sp>
        <p:nvSpPr>
          <p:cNvPr id="159" name="Google Shape;159;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0" name="Google Shape;160;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1" name="Google Shape;161;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2" name="Google Shape;162;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3" name="Google Shape;163;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69" name="Google Shape;169;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 name="Google Shape;25;p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p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5"/>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81" name="Google Shape;181;p35"/>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2" name="Google Shape;182;p35"/>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3" name="Google Shape;183;p35"/>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4" name="Google Shape;184;p35"/>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5" name="Google Shape;185;p35"/>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7" name="Google Shape;187;p35"/>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8" name="Google Shape;188;p35"/>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9" name="Google Shape;189;p35"/>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0" name="Google Shape;190;p35"/>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1" name="Google Shape;191;p35"/>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2" name="Google Shape;192;p35"/>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3" name="Google Shape;193;p35"/>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4" name="Google Shape;194;p35"/>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99" name="Google Shape;199;p36"/>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200" name="Google Shape;200;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1" name="Shape 201"/>
        <p:cNvGrpSpPr/>
        <p:nvPr/>
      </p:nvGrpSpPr>
      <p:grpSpPr>
        <a:xfrm>
          <a:off x="0" y="0"/>
          <a:ext cx="0" cy="0"/>
          <a:chOff x="0" y="0"/>
          <a:chExt cx="0" cy="0"/>
        </a:xfrm>
      </p:grpSpPr>
      <p:pic>
        <p:nvPicPr>
          <p:cNvPr descr="connections-05.png" id="202" name="Google Shape;202;p37"/>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203" name="Google Shape;203;p37"/>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204" name="Google Shape;204;p37"/>
          <p:cNvGrpSpPr/>
          <p:nvPr/>
        </p:nvGrpSpPr>
        <p:grpSpPr>
          <a:xfrm>
            <a:off x="3593400" y="1074285"/>
            <a:ext cx="1957200" cy="1093200"/>
            <a:chOff x="3593400" y="1760085"/>
            <a:chExt cx="1957200" cy="1093200"/>
          </a:xfrm>
        </p:grpSpPr>
        <p:sp>
          <p:nvSpPr>
            <p:cNvPr id="205" name="Google Shape;205;p37"/>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206" name="Google Shape;206;p37"/>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207" name="Google Shape;207;p37"/>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208" name="Google Shape;208;p37"/>
          <p:cNvCxnSpPr>
            <a:endCxn id="20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09" name="Google Shape;209;p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210" name="Google Shape;210;p37"/>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11" name="Google Shape;211;p37"/>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2" name="Shape 212"/>
        <p:cNvGrpSpPr/>
        <p:nvPr/>
      </p:nvGrpSpPr>
      <p:grpSpPr>
        <a:xfrm>
          <a:off x="0" y="0"/>
          <a:ext cx="0" cy="0"/>
          <a:chOff x="0" y="0"/>
          <a:chExt cx="0" cy="0"/>
        </a:xfrm>
      </p:grpSpPr>
      <p:sp>
        <p:nvSpPr>
          <p:cNvPr id="213" name="Google Shape;213;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4" name="Google Shape;214;p3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5" name="Google Shape;215;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16" name="Shape 216"/>
        <p:cNvGrpSpPr/>
        <p:nvPr/>
      </p:nvGrpSpPr>
      <p:grpSpPr>
        <a:xfrm>
          <a:off x="0" y="0"/>
          <a:ext cx="0" cy="0"/>
          <a:chOff x="0" y="0"/>
          <a:chExt cx="0" cy="0"/>
        </a:xfrm>
      </p:grpSpPr>
      <p:sp>
        <p:nvSpPr>
          <p:cNvPr id="217" name="Google Shape;217;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18" name="Google Shape;218;p39"/>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19" name="Google Shape;219;p39"/>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20" name="Google Shape;220;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21" name="Shape 221"/>
        <p:cNvGrpSpPr/>
        <p:nvPr/>
      </p:nvGrpSpPr>
      <p:grpSpPr>
        <a:xfrm>
          <a:off x="0" y="0"/>
          <a:ext cx="0" cy="0"/>
          <a:chOff x="0" y="0"/>
          <a:chExt cx="0" cy="0"/>
        </a:xfrm>
      </p:grpSpPr>
      <p:sp>
        <p:nvSpPr>
          <p:cNvPr id="222" name="Google Shape;222;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3" name="Google Shape;223;p40"/>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4" name="Google Shape;224;p40"/>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5" name="Google Shape;225;p40"/>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26" name="Google Shape;226;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29" name="Google Shape;229;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42"/>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32" name="Google Shape;232;p42"/>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9" name="Google Shape;29;p5"/>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30" name="Google Shape;30;p5"/>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31" name="Google Shape;31;p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4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6"/>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5" name="Google Shape;35;p6"/>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6" name="Google Shape;36;p6"/>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7" name="Google Shape;37;p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8"/>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43" name="Google Shape;43;p8"/>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1.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55" name="Google Shape;55;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56" name="Google Shape;56;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14" name="Shape 114"/>
        <p:cNvGrpSpPr/>
        <p:nvPr/>
      </p:nvGrpSpPr>
      <p:grpSpPr>
        <a:xfrm>
          <a:off x="0" y="0"/>
          <a:ext cx="0" cy="0"/>
          <a:chOff x="0" y="0"/>
          <a:chExt cx="0" cy="0"/>
        </a:xfrm>
      </p:grpSpPr>
      <p:sp>
        <p:nvSpPr>
          <p:cNvPr id="115" name="Google Shape;115;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16" name="Google Shape;116;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17" name="Google Shape;117;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77" name="Google Shape;177;p34"/>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78" name="Google Shape;178;p3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C90813"/>
                </a:solidFill>
                <a:latin typeface="Source Sans Pro"/>
                <a:ea typeface="Source Sans Pro"/>
                <a:cs typeface="Source Sans Pro"/>
                <a:sym typeface="Source Sans Pro"/>
              </a:defRPr>
            </a:lvl1pPr>
            <a:lvl2pPr lvl="1" rtl="0" algn="r">
              <a:buNone/>
              <a:defRPr b="1" sz="1300">
                <a:solidFill>
                  <a:srgbClr val="C90813"/>
                </a:solidFill>
                <a:latin typeface="Source Sans Pro"/>
                <a:ea typeface="Source Sans Pro"/>
                <a:cs typeface="Source Sans Pro"/>
                <a:sym typeface="Source Sans Pro"/>
              </a:defRPr>
            </a:lvl2pPr>
            <a:lvl3pPr lvl="2" rtl="0" algn="r">
              <a:buNone/>
              <a:defRPr b="1" sz="1300">
                <a:solidFill>
                  <a:srgbClr val="C90813"/>
                </a:solidFill>
                <a:latin typeface="Source Sans Pro"/>
                <a:ea typeface="Source Sans Pro"/>
                <a:cs typeface="Source Sans Pro"/>
                <a:sym typeface="Source Sans Pro"/>
              </a:defRPr>
            </a:lvl3pPr>
            <a:lvl4pPr lvl="3" rtl="0" algn="r">
              <a:buNone/>
              <a:defRPr b="1" sz="1300">
                <a:solidFill>
                  <a:srgbClr val="C90813"/>
                </a:solidFill>
                <a:latin typeface="Source Sans Pro"/>
                <a:ea typeface="Source Sans Pro"/>
                <a:cs typeface="Source Sans Pro"/>
                <a:sym typeface="Source Sans Pro"/>
              </a:defRPr>
            </a:lvl4pPr>
            <a:lvl5pPr lvl="4" rtl="0" algn="r">
              <a:buNone/>
              <a:defRPr b="1" sz="1300">
                <a:solidFill>
                  <a:srgbClr val="C90813"/>
                </a:solidFill>
                <a:latin typeface="Source Sans Pro"/>
                <a:ea typeface="Source Sans Pro"/>
                <a:cs typeface="Source Sans Pro"/>
                <a:sym typeface="Source Sans Pro"/>
              </a:defRPr>
            </a:lvl5pPr>
            <a:lvl6pPr lvl="5" rtl="0" algn="r">
              <a:buNone/>
              <a:defRPr b="1" sz="1300">
                <a:solidFill>
                  <a:srgbClr val="C90813"/>
                </a:solidFill>
                <a:latin typeface="Source Sans Pro"/>
                <a:ea typeface="Source Sans Pro"/>
                <a:cs typeface="Source Sans Pro"/>
                <a:sym typeface="Source Sans Pro"/>
              </a:defRPr>
            </a:lvl6pPr>
            <a:lvl7pPr lvl="6" rtl="0" algn="r">
              <a:buNone/>
              <a:defRPr b="1" sz="1300">
                <a:solidFill>
                  <a:srgbClr val="C90813"/>
                </a:solidFill>
                <a:latin typeface="Source Sans Pro"/>
                <a:ea typeface="Source Sans Pro"/>
                <a:cs typeface="Source Sans Pro"/>
                <a:sym typeface="Source Sans Pro"/>
              </a:defRPr>
            </a:lvl7pPr>
            <a:lvl8pPr lvl="7" rtl="0" algn="r">
              <a:buNone/>
              <a:defRPr b="1" sz="1300">
                <a:solidFill>
                  <a:srgbClr val="C90813"/>
                </a:solidFill>
                <a:latin typeface="Source Sans Pro"/>
                <a:ea typeface="Source Sans Pro"/>
                <a:cs typeface="Source Sans Pro"/>
                <a:sym typeface="Source Sans Pro"/>
              </a:defRPr>
            </a:lvl8pPr>
            <a:lvl9pPr lvl="8" rtl="0"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hyperlink" Target="https://www.machinelearningplus.com/machine-learning/logistic-regression-tutorial-examples-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hyperlink" Target="http://blog.sairahul.com/2014/01/linear-separability.html" TargetMode="External"/><Relationship Id="rId5"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56.png"/><Relationship Id="rId5" Type="http://schemas.openxmlformats.org/officeDocument/2006/relationships/image" Target="../media/image30.png"/><Relationship Id="rId6" Type="http://schemas.openxmlformats.org/officeDocument/2006/relationships/image" Target="../media/image41.png"/><Relationship Id="rId7"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5"/>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4: </a:t>
            </a:r>
            <a:endParaRPr>
              <a:solidFill>
                <a:srgbClr val="000000"/>
              </a:solidFill>
            </a:endParaRPr>
          </a:p>
          <a:p>
            <a:pPr indent="0" lvl="0" marL="0" rtl="0" algn="l">
              <a:spcBef>
                <a:spcPts val="0"/>
              </a:spcBef>
              <a:spcAft>
                <a:spcPts val="0"/>
              </a:spcAft>
              <a:buNone/>
            </a:pPr>
            <a:r>
              <a:rPr lang="en">
                <a:solidFill>
                  <a:srgbClr val="000000"/>
                </a:solidFill>
              </a:rPr>
              <a:t>Linear and Logistic Regression</a:t>
            </a:r>
            <a:endParaRPr>
              <a:solidFill>
                <a:srgbClr val="000000"/>
              </a:solidFill>
            </a:endParaRPr>
          </a:p>
        </p:txBody>
      </p:sp>
      <p:grpSp>
        <p:nvGrpSpPr>
          <p:cNvPr id="243" name="Google Shape;243;p45"/>
          <p:cNvGrpSpPr/>
          <p:nvPr/>
        </p:nvGrpSpPr>
        <p:grpSpPr>
          <a:xfrm>
            <a:off x="3451552" y="1737052"/>
            <a:ext cx="3027498" cy="793498"/>
            <a:chOff x="3644952" y="1400027"/>
            <a:chExt cx="3027498" cy="793498"/>
          </a:xfrm>
        </p:grpSpPr>
        <p:pic>
          <p:nvPicPr>
            <p:cNvPr id="244" name="Google Shape;244;p45"/>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245" name="Google Shape;245;p45"/>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46" name="Google Shape;246;p45"/>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 -Least Squares Method</a:t>
            </a:r>
            <a:endParaRPr sz="2400"/>
          </a:p>
        </p:txBody>
      </p:sp>
      <p:sp>
        <p:nvSpPr>
          <p:cNvPr id="328" name="Google Shape;328;p54"/>
          <p:cNvSpPr txBox="1"/>
          <p:nvPr>
            <p:ph idx="1" type="body"/>
          </p:nvPr>
        </p:nvSpPr>
        <p:spPr>
          <a:xfrm>
            <a:off x="786150" y="1682276"/>
            <a:ext cx="8791500" cy="55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29" name="Google Shape;329;p5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30" name="Google Shape;330;p54"/>
          <p:cNvSpPr txBox="1"/>
          <p:nvPr/>
        </p:nvSpPr>
        <p:spPr>
          <a:xfrm>
            <a:off x="5442175" y="61809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Image credits to Amine Kabab from medium.com</a:t>
            </a:r>
            <a:endParaRPr sz="1000"/>
          </a:p>
        </p:txBody>
      </p:sp>
      <p:pic>
        <p:nvPicPr>
          <p:cNvPr id="331" name="Google Shape;331;p54"/>
          <p:cNvPicPr preferRelativeResize="0"/>
          <p:nvPr/>
        </p:nvPicPr>
        <p:blipFill>
          <a:blip r:embed="rId3">
            <a:alphaModFix/>
          </a:blip>
          <a:stretch>
            <a:fillRect/>
          </a:stretch>
        </p:blipFill>
        <p:spPr>
          <a:xfrm>
            <a:off x="1265938" y="1560275"/>
            <a:ext cx="6612113" cy="440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786150" y="39745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Derivation Least Squares Method</a:t>
            </a:r>
            <a:endParaRPr/>
          </a:p>
        </p:txBody>
      </p:sp>
      <p:sp>
        <p:nvSpPr>
          <p:cNvPr id="337" name="Google Shape;337;p5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38" name="Google Shape;338;p55"/>
          <p:cNvPicPr preferRelativeResize="0"/>
          <p:nvPr/>
        </p:nvPicPr>
        <p:blipFill>
          <a:blip r:embed="rId3">
            <a:alphaModFix/>
          </a:blip>
          <a:stretch>
            <a:fillRect/>
          </a:stretch>
        </p:blipFill>
        <p:spPr>
          <a:xfrm>
            <a:off x="802425" y="4384750"/>
            <a:ext cx="2473026" cy="525000"/>
          </a:xfrm>
          <a:prstGeom prst="rect">
            <a:avLst/>
          </a:prstGeom>
          <a:noFill/>
          <a:ln>
            <a:noFill/>
          </a:ln>
        </p:spPr>
      </p:pic>
      <p:pic>
        <p:nvPicPr>
          <p:cNvPr id="339" name="Google Shape;339;p55"/>
          <p:cNvPicPr preferRelativeResize="0"/>
          <p:nvPr/>
        </p:nvPicPr>
        <p:blipFill>
          <a:blip r:embed="rId4">
            <a:alphaModFix/>
          </a:blip>
          <a:stretch>
            <a:fillRect/>
          </a:stretch>
        </p:blipFill>
        <p:spPr>
          <a:xfrm>
            <a:off x="860787" y="5129900"/>
            <a:ext cx="2123400" cy="313825"/>
          </a:xfrm>
          <a:prstGeom prst="rect">
            <a:avLst/>
          </a:prstGeom>
          <a:noFill/>
          <a:ln>
            <a:noFill/>
          </a:ln>
        </p:spPr>
      </p:pic>
      <p:sp>
        <p:nvSpPr>
          <p:cNvPr id="340" name="Google Shape;340;p55"/>
          <p:cNvSpPr txBox="1"/>
          <p:nvPr/>
        </p:nvSpPr>
        <p:spPr>
          <a:xfrm>
            <a:off x="4432800" y="3848050"/>
            <a:ext cx="4320300" cy="24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Problem with this form: </a:t>
            </a:r>
            <a:r>
              <a:rPr b="1" lang="en" sz="2000">
                <a:latin typeface="Source Sans Pro"/>
                <a:ea typeface="Source Sans Pro"/>
                <a:cs typeface="Source Sans Pro"/>
                <a:sym typeface="Source Sans Pro"/>
              </a:rPr>
              <a:t>very complex</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3 matrix multiplication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1 matrix inverse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b="1" lang="en" sz="2000">
                <a:latin typeface="Source Sans Pro"/>
                <a:ea typeface="Source Sans Pro"/>
                <a:cs typeface="Source Sans Pro"/>
                <a:sym typeface="Source Sans Pro"/>
              </a:rPr>
              <a:t>Computationally for large datasets with many features / samples</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
        <p:nvSpPr>
          <p:cNvPr id="341" name="Google Shape;341;p55"/>
          <p:cNvSpPr/>
          <p:nvPr/>
        </p:nvSpPr>
        <p:spPr>
          <a:xfrm>
            <a:off x="7982250"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5"/>
          <p:cNvSpPr/>
          <p:nvPr/>
        </p:nvSpPr>
        <p:spPr>
          <a:xfrm>
            <a:off x="5725500"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5"/>
          <p:cNvSpPr/>
          <p:nvPr/>
        </p:nvSpPr>
        <p:spPr>
          <a:xfrm>
            <a:off x="3312275" y="1493675"/>
            <a:ext cx="2892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txBox="1"/>
          <p:nvPr/>
        </p:nvSpPr>
        <p:spPr>
          <a:xfrm>
            <a:off x="5725500" y="2023675"/>
            <a:ext cx="2601900" cy="85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latin typeface="Source Sans Pro"/>
                <a:ea typeface="Source Sans Pro"/>
                <a:cs typeface="Source Sans Pro"/>
                <a:sym typeface="Source Sans Pro"/>
              </a:rPr>
              <a:t>Squared to make sure it’s positive!</a:t>
            </a:r>
            <a:endParaRPr sz="1700">
              <a:latin typeface="Source Sans Pro"/>
              <a:ea typeface="Source Sans Pro"/>
              <a:cs typeface="Source Sans Pro"/>
              <a:sym typeface="Source Sans Pro"/>
            </a:endParaRPr>
          </a:p>
        </p:txBody>
      </p:sp>
      <p:sp>
        <p:nvSpPr>
          <p:cNvPr id="345" name="Google Shape;345;p55"/>
          <p:cNvSpPr/>
          <p:nvPr/>
        </p:nvSpPr>
        <p:spPr>
          <a:xfrm>
            <a:off x="1408588" y="2472525"/>
            <a:ext cx="1027800" cy="15192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5"/>
          <p:cNvSpPr txBox="1"/>
          <p:nvPr/>
        </p:nvSpPr>
        <p:spPr>
          <a:xfrm>
            <a:off x="1991550" y="2023675"/>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347" name="Google Shape;347;p55"/>
          <p:cNvPicPr preferRelativeResize="0"/>
          <p:nvPr/>
        </p:nvPicPr>
        <p:blipFill>
          <a:blip r:embed="rId5">
            <a:alphaModFix/>
          </a:blip>
          <a:stretch>
            <a:fillRect/>
          </a:stretch>
        </p:blipFill>
        <p:spPr>
          <a:xfrm>
            <a:off x="467331" y="1570075"/>
            <a:ext cx="7727918" cy="37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Optimization Via Gradient Descent</a:t>
            </a:r>
            <a:endParaRPr sz="2400"/>
          </a:p>
        </p:txBody>
      </p:sp>
      <p:sp>
        <p:nvSpPr>
          <p:cNvPr id="353" name="Google Shape;353;p5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54" name="Google Shape;354;p5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55" name="Google Shape;355;p56"/>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56" name="Google Shape;356;p56"/>
          <p:cNvSpPr txBox="1"/>
          <p:nvPr/>
        </p:nvSpPr>
        <p:spPr>
          <a:xfrm>
            <a:off x="6329000" y="5544175"/>
            <a:ext cx="22041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Credits to </a:t>
            </a:r>
            <a:r>
              <a:rPr b="1" lang="en" sz="1300">
                <a:solidFill>
                  <a:srgbClr val="333332"/>
                </a:solidFill>
              </a:rPr>
              <a:t>Alykhan Tejan </a:t>
            </a:r>
            <a:endParaRPr>
              <a:latin typeface="Source Sans Pro"/>
              <a:ea typeface="Source Sans Pro"/>
              <a:cs typeface="Source Sans Pro"/>
              <a:sym typeface="Source Sans Pro"/>
            </a:endParaRPr>
          </a:p>
        </p:txBody>
      </p:sp>
      <p:sp>
        <p:nvSpPr>
          <p:cNvPr id="357" name="Google Shape;357;p56"/>
          <p:cNvSpPr txBox="1"/>
          <p:nvPr/>
        </p:nvSpPr>
        <p:spPr>
          <a:xfrm>
            <a:off x="446100" y="5126875"/>
            <a:ext cx="4929900" cy="13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Goal</a:t>
            </a:r>
            <a:r>
              <a:rPr lang="en" sz="1800">
                <a:latin typeface="Source Sans Pro"/>
                <a:ea typeface="Source Sans Pro"/>
                <a:cs typeface="Source Sans Pro"/>
                <a:sym typeface="Source Sans Pro"/>
              </a:rPr>
              <a:t>: descend the error map from the </a:t>
            </a:r>
            <a:r>
              <a:rPr b="1" lang="en" sz="1800">
                <a:latin typeface="Source Sans Pro"/>
                <a:ea typeface="Source Sans Pro"/>
                <a:cs typeface="Source Sans Pro"/>
                <a:sym typeface="Source Sans Pro"/>
              </a:rPr>
              <a:t>steepest </a:t>
            </a:r>
            <a:r>
              <a:rPr lang="en" sz="1800">
                <a:latin typeface="Source Sans Pro"/>
                <a:ea typeface="Source Sans Pro"/>
                <a:cs typeface="Source Sans Pro"/>
                <a:sym typeface="Source Sans Pro"/>
              </a:rPr>
              <a:t>(fastest) route </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This method is </a:t>
            </a:r>
            <a:r>
              <a:rPr b="1" lang="en" sz="1800">
                <a:latin typeface="Source Sans Pro"/>
                <a:ea typeface="Source Sans Pro"/>
                <a:cs typeface="Source Sans Pro"/>
                <a:sym typeface="Source Sans Pro"/>
              </a:rPr>
              <a:t>very </a:t>
            </a:r>
            <a:r>
              <a:rPr lang="en" sz="1800">
                <a:latin typeface="Source Sans Pro"/>
                <a:ea typeface="Source Sans Pro"/>
                <a:cs typeface="Source Sans Pro"/>
                <a:sym typeface="Source Sans Pro"/>
              </a:rPr>
              <a:t>important. Used in many ML algorithms (eg. neural networks) </a:t>
            </a:r>
            <a:endParaRPr sz="1800">
              <a:latin typeface="Source Sans Pro"/>
              <a:ea typeface="Source Sans Pro"/>
              <a:cs typeface="Source Sans Pro"/>
              <a:sym typeface="Source Sans Pro"/>
            </a:endParaRPr>
          </a:p>
        </p:txBody>
      </p:sp>
      <p:pic>
        <p:nvPicPr>
          <p:cNvPr id="358" name="Google Shape;358;p56"/>
          <p:cNvPicPr preferRelativeResize="0"/>
          <p:nvPr/>
        </p:nvPicPr>
        <p:blipFill>
          <a:blip r:embed="rId3">
            <a:alphaModFix/>
          </a:blip>
          <a:stretch>
            <a:fillRect/>
          </a:stretch>
        </p:blipFill>
        <p:spPr>
          <a:xfrm>
            <a:off x="118500" y="1493013"/>
            <a:ext cx="8907000" cy="348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Gradient Descent</a:t>
            </a:r>
            <a:endParaRPr sz="2400"/>
          </a:p>
        </p:txBody>
      </p:sp>
      <p:sp>
        <p:nvSpPr>
          <p:cNvPr id="364" name="Google Shape;364;p5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We essentially want to iteratively get closer to the minimum of our objective function (defined as the MSE with respect to our weights).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a:t>
            </a:r>
            <a:r>
              <a:rPr baseline="-25000" lang="en" sz="1800">
                <a:solidFill>
                  <a:schemeClr val="dk1"/>
                </a:solidFill>
                <a:latin typeface="Roboto Slab"/>
                <a:ea typeface="Roboto Slab"/>
                <a:cs typeface="Roboto Slab"/>
                <a:sym typeface="Roboto Slab"/>
              </a:rPr>
              <a:t>o</a:t>
            </a:r>
            <a:r>
              <a:rPr lang="en" sz="1800">
                <a:solidFill>
                  <a:schemeClr val="dk1"/>
                </a:solidFill>
                <a:latin typeface="Roboto Slab"/>
                <a:ea typeface="Roboto Slab"/>
                <a:cs typeface="Roboto Slab"/>
                <a:sym typeface="Roboto Slab"/>
              </a:rPr>
              <a:t> , w</a:t>
            </a:r>
            <a:r>
              <a:rPr baseline="-25000" lang="en" sz="1800">
                <a:solidFill>
                  <a:schemeClr val="dk1"/>
                </a:solidFill>
                <a:latin typeface="Roboto Slab"/>
                <a:ea typeface="Roboto Slab"/>
                <a:cs typeface="Roboto Slab"/>
                <a:sym typeface="Roboto Slab"/>
              </a:rPr>
              <a:t>1</a:t>
            </a:r>
            <a:r>
              <a:rPr lang="en" sz="1800">
                <a:solidFill>
                  <a:schemeClr val="dk1"/>
                </a:solidFill>
                <a:latin typeface="Roboto Slab"/>
                <a:ea typeface="Roboto Slab"/>
                <a:cs typeface="Roboto Slab"/>
                <a:sym typeface="Roboto Slab"/>
              </a:rPr>
              <a:t> , w</a:t>
            </a:r>
            <a:r>
              <a:rPr baseline="-25000" lang="en" sz="1800">
                <a:solidFill>
                  <a:schemeClr val="dk1"/>
                </a:solidFill>
                <a:latin typeface="Roboto Slab"/>
                <a:ea typeface="Roboto Slab"/>
                <a:cs typeface="Roboto Slab"/>
                <a:sym typeface="Roboto Slab"/>
              </a:rPr>
              <a:t>2</a:t>
            </a:r>
            <a:r>
              <a:rPr lang="en" sz="1800">
                <a:solidFill>
                  <a:schemeClr val="dk1"/>
                </a:solidFill>
                <a:latin typeface="Roboto Slab"/>
                <a:ea typeface="Roboto Slab"/>
                <a:cs typeface="Roboto Slab"/>
                <a:sym typeface="Roboto Slab"/>
              </a:rPr>
              <a:t> , … such that MSE(w</a:t>
            </a:r>
            <a:r>
              <a:rPr baseline="-25000" lang="en" sz="1800">
                <a:solidFill>
                  <a:schemeClr val="dk1"/>
                </a:solidFill>
                <a:latin typeface="Roboto Slab"/>
                <a:ea typeface="Roboto Slab"/>
                <a:cs typeface="Roboto Slab"/>
                <a:sym typeface="Roboto Slab"/>
              </a:rPr>
              <a:t>o</a:t>
            </a:r>
            <a:r>
              <a:rPr lang="en" sz="1800">
                <a:solidFill>
                  <a:schemeClr val="dk1"/>
                </a:solidFill>
                <a:latin typeface="Roboto Slab"/>
                <a:ea typeface="Roboto Slab"/>
                <a:cs typeface="Roboto Slab"/>
                <a:sym typeface="Roboto Slab"/>
              </a:rPr>
              <a:t>) &gt; MSE(w</a:t>
            </a:r>
            <a:r>
              <a:rPr baseline="-25000" lang="en" sz="1800">
                <a:solidFill>
                  <a:schemeClr val="dk1"/>
                </a:solidFill>
                <a:latin typeface="Roboto Slab"/>
                <a:ea typeface="Roboto Slab"/>
                <a:cs typeface="Roboto Slab"/>
                <a:sym typeface="Roboto Slab"/>
              </a:rPr>
              <a:t>1</a:t>
            </a:r>
            <a:r>
              <a:rPr lang="en" sz="1800">
                <a:solidFill>
                  <a:schemeClr val="dk1"/>
                </a:solidFill>
                <a:latin typeface="Roboto Slab"/>
                <a:ea typeface="Roboto Slab"/>
                <a:cs typeface="Roboto Slab"/>
                <a:sym typeface="Roboto Slab"/>
              </a:rPr>
              <a:t>) &gt; MSE(w</a:t>
            </a:r>
            <a:r>
              <a:rPr baseline="-25000" lang="en" sz="1800">
                <a:solidFill>
                  <a:schemeClr val="dk1"/>
                </a:solidFill>
                <a:latin typeface="Roboto Slab"/>
                <a:ea typeface="Roboto Slab"/>
                <a:cs typeface="Roboto Slab"/>
                <a:sym typeface="Roboto Slab"/>
              </a:rPr>
              <a:t>2</a:t>
            </a:r>
            <a:r>
              <a:rPr lang="en" sz="1800">
                <a:solidFill>
                  <a:schemeClr val="dk1"/>
                </a:solidFill>
                <a:latin typeface="Roboto Slab"/>
                <a:ea typeface="Roboto Slab"/>
                <a:cs typeface="Roboto Slab"/>
                <a:sym typeface="Roboto Slab"/>
              </a:rPr>
              <a:t>) &gt;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AutoNum type="arabicPeriod"/>
            </a:pPr>
            <a:r>
              <a:rPr lang="en" sz="1800">
                <a:solidFill>
                  <a:schemeClr val="dk1"/>
                </a:solidFill>
                <a:latin typeface="Roboto Slab"/>
                <a:ea typeface="Roboto Slab"/>
                <a:cs typeface="Roboto Slab"/>
                <a:sym typeface="Roboto Slab"/>
              </a:rPr>
              <a:t>Pick initial w</a:t>
            </a:r>
            <a:r>
              <a:rPr baseline="-25000" lang="en" sz="1800">
                <a:solidFill>
                  <a:schemeClr val="dk1"/>
                </a:solidFill>
                <a:latin typeface="Roboto Slab"/>
                <a:ea typeface="Roboto Slab"/>
                <a:cs typeface="Roboto Slab"/>
                <a:sym typeface="Roboto Slab"/>
              </a:rPr>
              <a:t>0</a:t>
            </a:r>
            <a:r>
              <a:rPr lang="en" sz="1800">
                <a:solidFill>
                  <a:schemeClr val="dk1"/>
                </a:solidFill>
                <a:latin typeface="Roboto Slab"/>
                <a:ea typeface="Roboto Slab"/>
                <a:cs typeface="Roboto Slab"/>
                <a:sym typeface="Roboto Slab"/>
              </a:rPr>
              <a:t> </a:t>
            </a:r>
            <a:endParaRPr sz="18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AutoNum type="arabicPeriod"/>
            </a:pPr>
            <a:r>
              <a:rPr lang="en" sz="1800">
                <a:solidFill>
                  <a:schemeClr val="dk1"/>
                </a:solidFill>
                <a:latin typeface="Roboto Slab"/>
                <a:ea typeface="Roboto Slab"/>
                <a:cs typeface="Roboto Slab"/>
                <a:sym typeface="Roboto Slab"/>
              </a:rPr>
              <a:t>For k = 1, 2,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k+1 </a:t>
            </a: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a:t>
            </a:r>
            <a:r>
              <a:rPr lang="en" sz="1800">
                <a:solidFill>
                  <a:schemeClr val="dk1"/>
                </a:solidFill>
                <a:latin typeface="Roboto Slab"/>
                <a:ea typeface="Roboto Slab"/>
                <a:cs typeface="Roboto Slab"/>
                <a:sym typeface="Roboto Slab"/>
              </a:rPr>
              <a:t> - 𝜶 g(w</a:t>
            </a:r>
            <a:r>
              <a:rPr baseline="-25000" lang="en" sz="1800">
                <a:solidFill>
                  <a:schemeClr val="dk1"/>
                </a:solidFill>
                <a:latin typeface="Roboto Slab"/>
                <a:ea typeface="Roboto Slab"/>
                <a:cs typeface="Roboto Slab"/>
                <a:sym typeface="Roboto Slab"/>
              </a:rPr>
              <a:t>k</a:t>
            </a:r>
            <a:r>
              <a:rPr lang="en" sz="1800">
                <a:solidFill>
                  <a:schemeClr val="dk1"/>
                </a:solidFill>
                <a:latin typeface="Roboto Slab"/>
                <a:ea typeface="Roboto Slab"/>
                <a:cs typeface="Roboto Slab"/>
                <a:sym typeface="Roboto Slab"/>
              </a:rPr>
              <a:t>)</a:t>
            </a:r>
            <a:r>
              <a:rPr lang="en" sz="1800">
                <a:solidFill>
                  <a:schemeClr val="dk1"/>
                </a:solidFill>
                <a:latin typeface="Roboto Slab"/>
                <a:ea typeface="Roboto Slab"/>
                <a:cs typeface="Roboto Slab"/>
                <a:sym typeface="Roboto Slab"/>
              </a:rPr>
              <a:t>            </a:t>
            </a:r>
            <a:r>
              <a:rPr lang="en" sz="1800">
                <a:solidFill>
                  <a:schemeClr val="dk1"/>
                </a:solidFill>
                <a:latin typeface="Roboto Slab"/>
                <a:ea typeface="Roboto Slab"/>
                <a:cs typeface="Roboto Slab"/>
                <a:sym typeface="Roboto Slab"/>
              </a:rPr>
              <a:t>where 𝜶&gt;0 is called the “learning rate”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3. </a:t>
            </a:r>
            <a:r>
              <a:rPr lang="en" sz="1800">
                <a:solidFill>
                  <a:schemeClr val="dk1"/>
                </a:solidFill>
                <a:latin typeface="Roboto Slab"/>
                <a:ea typeface="Roboto Slab"/>
                <a:cs typeface="Roboto Slab"/>
                <a:sym typeface="Roboto Slab"/>
              </a:rPr>
              <a:t>End when |w</a:t>
            </a:r>
            <a:r>
              <a:rPr baseline="-25000" lang="en" sz="1800">
                <a:solidFill>
                  <a:schemeClr val="dk1"/>
                </a:solidFill>
                <a:latin typeface="Roboto Slab"/>
                <a:ea typeface="Roboto Slab"/>
                <a:cs typeface="Roboto Slab"/>
                <a:sym typeface="Roboto Slab"/>
              </a:rPr>
              <a:t>k+1 </a:t>
            </a:r>
            <a:r>
              <a:rPr lang="en" sz="1800">
                <a:solidFill>
                  <a:schemeClr val="dk1"/>
                </a:solidFill>
                <a:latin typeface="Roboto Slab"/>
                <a:ea typeface="Roboto Slab"/>
                <a:cs typeface="Roboto Slab"/>
                <a:sym typeface="Roboto Slab"/>
              </a:rPr>
              <a:t>- w</a:t>
            </a:r>
            <a:r>
              <a:rPr baseline="-25000" lang="en" sz="1800">
                <a:solidFill>
                  <a:schemeClr val="dk1"/>
                </a:solidFill>
                <a:latin typeface="Roboto Slab"/>
                <a:ea typeface="Roboto Slab"/>
                <a:cs typeface="Roboto Slab"/>
                <a:sym typeface="Roboto Slab"/>
              </a:rPr>
              <a:t>k </a:t>
            </a:r>
            <a:r>
              <a:rPr lang="en" sz="1800">
                <a:solidFill>
                  <a:schemeClr val="dk1"/>
                </a:solidFill>
                <a:latin typeface="Roboto Slab"/>
                <a:ea typeface="Roboto Slab"/>
                <a:cs typeface="Roboto Slab"/>
                <a:sym typeface="Roboto Slab"/>
              </a:rPr>
              <a:t>|&lt; 𝜀</a:t>
            </a:r>
            <a:endParaRPr sz="1800">
              <a:solidFill>
                <a:schemeClr val="dk1"/>
              </a:solidFill>
              <a:latin typeface="Roboto Slab"/>
              <a:ea typeface="Roboto Slab"/>
              <a:cs typeface="Roboto Slab"/>
              <a:sym typeface="Roboto Slab"/>
            </a:endParaRPr>
          </a:p>
        </p:txBody>
      </p:sp>
      <p:sp>
        <p:nvSpPr>
          <p:cNvPr id="365" name="Google Shape;365;p5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66" name="Google Shape;366;p57"/>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Picking 𝛼 - the learning </a:t>
            </a:r>
            <a:r>
              <a:rPr lang="en">
                <a:solidFill>
                  <a:srgbClr val="CC0000"/>
                </a:solidFill>
              </a:rPr>
              <a:t>rate</a:t>
            </a:r>
            <a:endParaRPr sz="2400"/>
          </a:p>
        </p:txBody>
      </p:sp>
      <p:sp>
        <p:nvSpPr>
          <p:cNvPr id="372" name="Google Shape;372;p5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Too large: we “overshoot” and don’t converge to the global minima</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Too small: the weights might not move far enough to reach a local minima, slow convergence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p:txBody>
      </p:sp>
      <p:sp>
        <p:nvSpPr>
          <p:cNvPr id="373" name="Google Shape;373;p5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374" name="Google Shape;374;p58"/>
          <p:cNvSpPr txBox="1"/>
          <p:nvPr/>
        </p:nvSpPr>
        <p:spPr>
          <a:xfrm>
            <a:off x="5339575" y="6028475"/>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375" name="Google Shape;375;p58"/>
          <p:cNvPicPr preferRelativeResize="0"/>
          <p:nvPr/>
        </p:nvPicPr>
        <p:blipFill>
          <a:blip r:embed="rId3">
            <a:alphaModFix/>
          </a:blip>
          <a:stretch>
            <a:fillRect/>
          </a:stretch>
        </p:blipFill>
        <p:spPr>
          <a:xfrm>
            <a:off x="1152900" y="3165576"/>
            <a:ext cx="6838203" cy="27427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81" name="Google Shape;381;p59"/>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82" name="Google Shape;382;p59"/>
          <p:cNvSpPr txBox="1"/>
          <p:nvPr/>
        </p:nvSpPr>
        <p:spPr>
          <a:xfrm>
            <a:off x="5513300" y="1636075"/>
            <a:ext cx="3152700" cy="50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1: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start by pouring </a:t>
            </a:r>
            <a:r>
              <a:rPr b="1" lang="en" sz="1800">
                <a:latin typeface="Roboto Slab"/>
                <a:ea typeface="Roboto Slab"/>
                <a:cs typeface="Roboto Slab"/>
                <a:sym typeface="Roboto Slab"/>
              </a:rPr>
              <a:t>A LOT </a:t>
            </a:r>
            <a:r>
              <a:rPr lang="en" sz="1800">
                <a:latin typeface="Roboto Slab"/>
                <a:ea typeface="Roboto Slab"/>
                <a:cs typeface="Roboto Slab"/>
                <a:sym typeface="Roboto Slab"/>
              </a:rPr>
              <a:t>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are bold, and continue to pour a lot.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accidentally pour </a:t>
            </a:r>
            <a:r>
              <a:rPr b="1" lang="en" sz="1800">
                <a:latin typeface="Roboto Slab"/>
                <a:ea typeface="Roboto Slab"/>
                <a:cs typeface="Roboto Slab"/>
                <a:sym typeface="Roboto Slab"/>
              </a:rPr>
              <a:t>too much</a:t>
            </a:r>
            <a:r>
              <a:rPr lang="en" sz="1800">
                <a:latin typeface="Roboto Slab"/>
                <a:ea typeface="Roboto Slab"/>
                <a:cs typeface="Roboto Slab"/>
                <a:sym typeface="Roboto Slab"/>
              </a:rPr>
              <a:t>. You then have to </a:t>
            </a:r>
            <a:r>
              <a:rPr b="1" lang="en" sz="1800">
                <a:latin typeface="Roboto Slab"/>
                <a:ea typeface="Roboto Slab"/>
                <a:cs typeface="Roboto Slab"/>
                <a:sym typeface="Roboto Slab"/>
              </a:rPr>
              <a:t>correct</a:t>
            </a:r>
            <a:r>
              <a:rPr lang="en" sz="1800">
                <a:latin typeface="Roboto Slab"/>
                <a:ea typeface="Roboto Slab"/>
                <a:cs typeface="Roboto Slab"/>
                <a:sym typeface="Roboto Slab"/>
              </a:rPr>
              <a:t> your error by removing the extra flour from your bowl. </a:t>
            </a:r>
            <a:endParaRPr sz="1800">
              <a:latin typeface="Roboto Slab"/>
              <a:ea typeface="Roboto Slab"/>
              <a:cs typeface="Roboto Slab"/>
              <a:sym typeface="Roboto Slab"/>
            </a:endParaRPr>
          </a:p>
        </p:txBody>
      </p:sp>
      <p:sp>
        <p:nvSpPr>
          <p:cNvPr id="383" name="Google Shape;383;p59"/>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89" name="Google Shape;389;p60"/>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90" name="Google Shape;390;p60"/>
          <p:cNvSpPr txBox="1"/>
          <p:nvPr/>
        </p:nvSpPr>
        <p:spPr>
          <a:xfrm>
            <a:off x="5513300" y="1636075"/>
            <a:ext cx="3152700" cy="21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2: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are scared that you would pour too much flour. Therefore, you pour a </a:t>
            </a:r>
            <a:r>
              <a:rPr b="1" lang="en" sz="1800">
                <a:latin typeface="Roboto Slab"/>
                <a:ea typeface="Roboto Slab"/>
                <a:cs typeface="Roboto Slab"/>
                <a:sym typeface="Roboto Slab"/>
              </a:rPr>
              <a:t>LITTLE </a:t>
            </a:r>
            <a:r>
              <a:rPr lang="en" sz="1800">
                <a:latin typeface="Roboto Slab"/>
                <a:ea typeface="Roboto Slab"/>
                <a:cs typeface="Roboto Slab"/>
                <a:sym typeface="Roboto Slab"/>
              </a:rPr>
              <a:t>at a time.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Once you were done. OOPSIE 3 hours have passed already.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eventually got 500g of flour, yet it took you a really </a:t>
            </a:r>
            <a:r>
              <a:rPr b="1" lang="en" sz="1800">
                <a:latin typeface="Roboto Slab"/>
                <a:ea typeface="Roboto Slab"/>
                <a:cs typeface="Roboto Slab"/>
                <a:sym typeface="Roboto Slab"/>
              </a:rPr>
              <a:t>long </a:t>
            </a:r>
            <a:r>
              <a:rPr lang="en" sz="1800">
                <a:latin typeface="Roboto Slab"/>
                <a:ea typeface="Roboto Slab"/>
                <a:cs typeface="Roboto Slab"/>
                <a:sym typeface="Roboto Slab"/>
              </a:rPr>
              <a:t>time. Your cooking time was </a:t>
            </a:r>
            <a:r>
              <a:rPr b="1" lang="en" sz="1800">
                <a:latin typeface="Roboto Slab"/>
                <a:ea typeface="Roboto Slab"/>
                <a:cs typeface="Roboto Slab"/>
                <a:sym typeface="Roboto Slab"/>
              </a:rPr>
              <a:t>NOT</a:t>
            </a:r>
            <a:r>
              <a:rPr lang="en" sz="1800">
                <a:latin typeface="Roboto Slab"/>
                <a:ea typeface="Roboto Slab"/>
                <a:cs typeface="Roboto Slab"/>
                <a:sym typeface="Roboto Slab"/>
              </a:rPr>
              <a:t> optimized.</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sp>
        <p:nvSpPr>
          <p:cNvPr id="391" name="Google Shape;391;p60"/>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When you’re baking</a:t>
            </a:r>
            <a:endParaRPr/>
          </a:p>
        </p:txBody>
      </p:sp>
      <p:pic>
        <p:nvPicPr>
          <p:cNvPr id="397" name="Google Shape;397;p61"/>
          <p:cNvPicPr preferRelativeResize="0"/>
          <p:nvPr/>
        </p:nvPicPr>
        <p:blipFill>
          <a:blip r:embed="rId3">
            <a:alphaModFix/>
          </a:blip>
          <a:stretch>
            <a:fillRect/>
          </a:stretch>
        </p:blipFill>
        <p:spPr>
          <a:xfrm>
            <a:off x="720150" y="1900975"/>
            <a:ext cx="4598900" cy="3056050"/>
          </a:xfrm>
          <a:prstGeom prst="rect">
            <a:avLst/>
          </a:prstGeom>
          <a:noFill/>
          <a:ln>
            <a:noFill/>
          </a:ln>
        </p:spPr>
      </p:pic>
      <p:sp>
        <p:nvSpPr>
          <p:cNvPr id="398" name="Google Shape;398;p61"/>
          <p:cNvSpPr txBox="1"/>
          <p:nvPr/>
        </p:nvSpPr>
        <p:spPr>
          <a:xfrm>
            <a:off x="5513300" y="1636075"/>
            <a:ext cx="3152700" cy="21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You need 500g of flour.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b="1" lang="en" sz="1800">
                <a:latin typeface="Roboto Slab"/>
                <a:ea typeface="Roboto Slab"/>
                <a:cs typeface="Roboto Slab"/>
                <a:sym typeface="Roboto Slab"/>
              </a:rPr>
              <a:t>Scenario 3: </a:t>
            </a:r>
            <a:endParaRPr b="1"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You start by pouring </a:t>
            </a:r>
            <a:r>
              <a:rPr b="1" lang="en" sz="1800">
                <a:latin typeface="Roboto Slab"/>
                <a:ea typeface="Roboto Slab"/>
                <a:cs typeface="Roboto Slab"/>
                <a:sym typeface="Roboto Slab"/>
              </a:rPr>
              <a:t>A LOT </a:t>
            </a:r>
            <a:r>
              <a:rPr lang="en" sz="1800">
                <a:latin typeface="Roboto Slab"/>
                <a:ea typeface="Roboto Slab"/>
                <a:cs typeface="Roboto Slab"/>
                <a:sym typeface="Roboto Slab"/>
              </a:rPr>
              <a:t>of flour every time.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As you get close to 500g. You start to slow down by pouring less flour at a time. You’re being careful not to go past it!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Once you are around 499.7g, you’re satisfied and you stop!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AMAZING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sp>
        <p:nvSpPr>
          <p:cNvPr id="399" name="Google Shape;399;p61"/>
          <p:cNvSpPr txBox="1"/>
          <p:nvPr/>
        </p:nvSpPr>
        <p:spPr>
          <a:xfrm>
            <a:off x="720150" y="5124825"/>
            <a:ext cx="1359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Open Sans"/>
                <a:ea typeface="Open Sans"/>
                <a:cs typeface="Open Sans"/>
                <a:sym typeface="Open Sans"/>
              </a:rPr>
              <a:t>Dreamstime</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Gradient Descent</a:t>
            </a:r>
            <a:endParaRPr sz="2400"/>
          </a:p>
        </p:txBody>
      </p:sp>
      <p:sp>
        <p:nvSpPr>
          <p:cNvPr id="405" name="Google Shape;405;p62"/>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406" name="Google Shape;406;p6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07" name="Google Shape;407;p62"/>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408" name="Google Shape;408;p62"/>
          <p:cNvPicPr preferRelativeResize="0"/>
          <p:nvPr/>
        </p:nvPicPr>
        <p:blipFill rotWithShape="1">
          <a:blip r:embed="rId3">
            <a:alphaModFix/>
          </a:blip>
          <a:srcRect b="9543" l="0" r="3081" t="0"/>
          <a:stretch/>
        </p:blipFill>
        <p:spPr>
          <a:xfrm>
            <a:off x="786150" y="1653926"/>
            <a:ext cx="7013150" cy="3680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if Data is Non-Linear?</a:t>
            </a:r>
            <a:endParaRPr sz="2400"/>
          </a:p>
        </p:txBody>
      </p:sp>
      <p:sp>
        <p:nvSpPr>
          <p:cNvPr id="414" name="Google Shape;414;p6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415" name="Google Shape;415;p6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16" name="Google Shape;416;p63"/>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417" name="Google Shape;417;p63"/>
          <p:cNvPicPr preferRelativeResize="0"/>
          <p:nvPr/>
        </p:nvPicPr>
        <p:blipFill>
          <a:blip r:embed="rId3">
            <a:alphaModFix/>
          </a:blip>
          <a:stretch>
            <a:fillRect/>
          </a:stretch>
        </p:blipFill>
        <p:spPr>
          <a:xfrm>
            <a:off x="1749650" y="1552575"/>
            <a:ext cx="5644701" cy="3971450"/>
          </a:xfrm>
          <a:prstGeom prst="rect">
            <a:avLst/>
          </a:prstGeom>
          <a:noFill/>
          <a:ln>
            <a:noFill/>
          </a:ln>
        </p:spPr>
      </p:pic>
      <p:pic>
        <p:nvPicPr>
          <p:cNvPr id="418" name="Google Shape;418;p63"/>
          <p:cNvPicPr preferRelativeResize="0"/>
          <p:nvPr/>
        </p:nvPicPr>
        <p:blipFill>
          <a:blip r:embed="rId4">
            <a:alphaModFix/>
          </a:blip>
          <a:stretch>
            <a:fillRect/>
          </a:stretch>
        </p:blipFill>
        <p:spPr>
          <a:xfrm>
            <a:off x="2567799" y="5833825"/>
            <a:ext cx="4008400" cy="61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Today’s Agenda</a:t>
            </a:r>
            <a:endParaRPr sz="2400"/>
          </a:p>
        </p:txBody>
      </p:sp>
      <p:sp>
        <p:nvSpPr>
          <p:cNvPr id="252" name="Google Shape;252;p4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Linear Regression</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Optimization Via Gradient Descent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Logistic Regression</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Multinomial Regression</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253" name="Google Shape;253;p4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Introducing Polynomial Regression</a:t>
            </a:r>
            <a:endParaRPr/>
          </a:p>
        </p:txBody>
      </p:sp>
      <p:sp>
        <p:nvSpPr>
          <p:cNvPr id="424" name="Google Shape;424;p6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25" name="Google Shape;425;p64"/>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4"/>
          <p:cNvSpPr txBox="1"/>
          <p:nvPr/>
        </p:nvSpPr>
        <p:spPr>
          <a:xfrm>
            <a:off x="893550" y="37563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27" name="Google Shape;427;p64"/>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28" name="Google Shape;428;p64"/>
          <p:cNvSpPr txBox="1"/>
          <p:nvPr/>
        </p:nvSpPr>
        <p:spPr>
          <a:xfrm>
            <a:off x="786150" y="3756300"/>
            <a:ext cx="7142700" cy="18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Such that x</a:t>
            </a:r>
            <a:r>
              <a:rPr baseline="-25000" lang="en" sz="1800">
                <a:latin typeface="Roboto Slab"/>
                <a:ea typeface="Roboto Slab"/>
                <a:cs typeface="Roboto Slab"/>
                <a:sym typeface="Roboto Slab"/>
              </a:rPr>
              <a:t>1</a:t>
            </a:r>
            <a:r>
              <a:rPr lang="en" sz="1800">
                <a:latin typeface="Roboto Slab"/>
                <a:ea typeface="Roboto Slab"/>
                <a:cs typeface="Roboto Slab"/>
                <a:sym typeface="Roboto Slab"/>
              </a:rPr>
              <a:t> = x, and x</a:t>
            </a:r>
            <a:r>
              <a:rPr baseline="-25000" lang="en" sz="1800">
                <a:latin typeface="Roboto Slab"/>
                <a:ea typeface="Roboto Slab"/>
                <a:cs typeface="Roboto Slab"/>
                <a:sym typeface="Roboto Slab"/>
              </a:rPr>
              <a:t>2</a:t>
            </a:r>
            <a:r>
              <a:rPr lang="en" sz="1800">
                <a:latin typeface="Roboto Slab"/>
                <a:ea typeface="Roboto Slab"/>
                <a:cs typeface="Roboto Slab"/>
                <a:sym typeface="Roboto Slab"/>
              </a:rPr>
              <a:t> = x^2</a:t>
            </a:r>
            <a:endParaRPr b="1" sz="1800">
              <a:latin typeface="Roboto Slab"/>
              <a:ea typeface="Roboto Slab"/>
              <a:cs typeface="Roboto Slab"/>
              <a:sym typeface="Roboto Slab"/>
            </a:endParaRPr>
          </a:p>
          <a:p>
            <a:pPr indent="0" lvl="0" marL="457200" rtl="0" algn="l">
              <a:spcBef>
                <a:spcPts val="0"/>
              </a:spcBef>
              <a:spcAft>
                <a:spcPts val="0"/>
              </a:spcAft>
              <a:buNone/>
            </a:pPr>
            <a:r>
              <a:t/>
            </a:r>
            <a:endParaRPr b="1"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This way, the model is still </a:t>
            </a:r>
            <a:r>
              <a:rPr b="1" lang="en" sz="1800">
                <a:latin typeface="Roboto Slab"/>
                <a:ea typeface="Roboto Slab"/>
                <a:cs typeface="Roboto Slab"/>
                <a:sym typeface="Roboto Slab"/>
              </a:rPr>
              <a:t>linear </a:t>
            </a:r>
            <a:r>
              <a:rPr lang="en" sz="1800">
                <a:latin typeface="Roboto Slab"/>
                <a:ea typeface="Roboto Slab"/>
                <a:cs typeface="Roboto Slab"/>
                <a:sym typeface="Roboto Slab"/>
              </a:rPr>
              <a:t>with respect to its </a:t>
            </a:r>
            <a:r>
              <a:rPr b="1" lang="en" sz="1800">
                <a:latin typeface="Roboto Slab"/>
                <a:ea typeface="Roboto Slab"/>
                <a:cs typeface="Roboto Slab"/>
                <a:sym typeface="Roboto Slab"/>
              </a:rPr>
              <a:t>parameters</a:t>
            </a:r>
            <a:r>
              <a:rPr lang="en" sz="1800">
                <a:latin typeface="Roboto Slab"/>
                <a:ea typeface="Roboto Slab"/>
                <a:cs typeface="Roboto Slab"/>
                <a:sym typeface="Roboto Slab"/>
              </a:rPr>
              <a:t>.</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429" name="Google Shape;429;p64"/>
          <p:cNvPicPr preferRelativeResize="0"/>
          <p:nvPr/>
        </p:nvPicPr>
        <p:blipFill>
          <a:blip r:embed="rId3">
            <a:alphaModFix/>
          </a:blip>
          <a:stretch>
            <a:fillRect/>
          </a:stretch>
        </p:blipFill>
        <p:spPr>
          <a:xfrm>
            <a:off x="893550" y="2393063"/>
            <a:ext cx="3431010" cy="525000"/>
          </a:xfrm>
          <a:prstGeom prst="rect">
            <a:avLst/>
          </a:prstGeom>
          <a:noFill/>
          <a:ln>
            <a:noFill/>
          </a:ln>
        </p:spPr>
      </p:pic>
      <p:sp>
        <p:nvSpPr>
          <p:cNvPr id="430" name="Google Shape;430;p64"/>
          <p:cNvSpPr txBox="1"/>
          <p:nvPr/>
        </p:nvSpPr>
        <p:spPr>
          <a:xfrm>
            <a:off x="893550" y="1727150"/>
            <a:ext cx="53154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We linearize our hypothesis h(x):</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431" name="Google Shape;431;p64"/>
          <p:cNvPicPr preferRelativeResize="0"/>
          <p:nvPr/>
        </p:nvPicPr>
        <p:blipFill>
          <a:blip r:embed="rId4">
            <a:alphaModFix/>
          </a:blip>
          <a:stretch>
            <a:fillRect/>
          </a:stretch>
        </p:blipFill>
        <p:spPr>
          <a:xfrm>
            <a:off x="978037" y="2918075"/>
            <a:ext cx="3887500" cy="525000"/>
          </a:xfrm>
          <a:prstGeom prst="rect">
            <a:avLst/>
          </a:prstGeom>
          <a:noFill/>
          <a:ln>
            <a:noFill/>
          </a:ln>
        </p:spPr>
      </p:pic>
      <p:sp>
        <p:nvSpPr>
          <p:cNvPr id="432" name="Google Shape;432;p64"/>
          <p:cNvSpPr/>
          <p:nvPr/>
        </p:nvSpPr>
        <p:spPr>
          <a:xfrm>
            <a:off x="5165550" y="2717625"/>
            <a:ext cx="1043400" cy="608400"/>
          </a:xfrm>
          <a:prstGeom prst="curvedLeftArrow">
            <a:avLst>
              <a:gd fmla="val 25000" name="adj1"/>
              <a:gd fmla="val 50000" name="adj2"/>
              <a:gd fmla="val 25000" name="adj3"/>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Introducing Polynomial Regression</a:t>
            </a:r>
            <a:endParaRPr/>
          </a:p>
        </p:txBody>
      </p:sp>
      <p:sp>
        <p:nvSpPr>
          <p:cNvPr id="438" name="Google Shape;438;p6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39" name="Google Shape;439;p65"/>
          <p:cNvSpPr txBox="1"/>
          <p:nvPr/>
        </p:nvSpPr>
        <p:spPr>
          <a:xfrm>
            <a:off x="893550" y="1727150"/>
            <a:ext cx="34311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5"/>
          <p:cNvSpPr txBox="1"/>
          <p:nvPr/>
        </p:nvSpPr>
        <p:spPr>
          <a:xfrm>
            <a:off x="786150" y="1558325"/>
            <a:ext cx="53622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Recall Linear Regression least square method:</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pic>
        <p:nvPicPr>
          <p:cNvPr id="441" name="Google Shape;441;p65"/>
          <p:cNvPicPr preferRelativeResize="0"/>
          <p:nvPr/>
        </p:nvPicPr>
        <p:blipFill>
          <a:blip r:embed="rId3">
            <a:alphaModFix/>
          </a:blip>
          <a:stretch>
            <a:fillRect/>
          </a:stretch>
        </p:blipFill>
        <p:spPr>
          <a:xfrm>
            <a:off x="893550" y="2199500"/>
            <a:ext cx="1911057" cy="281250"/>
          </a:xfrm>
          <a:prstGeom prst="rect">
            <a:avLst/>
          </a:prstGeom>
          <a:noFill/>
          <a:ln>
            <a:noFill/>
          </a:ln>
        </p:spPr>
      </p:pic>
      <p:pic>
        <p:nvPicPr>
          <p:cNvPr id="442" name="Google Shape;442;p65"/>
          <p:cNvPicPr preferRelativeResize="0"/>
          <p:nvPr/>
        </p:nvPicPr>
        <p:blipFill>
          <a:blip r:embed="rId4">
            <a:alphaModFix/>
          </a:blip>
          <a:stretch>
            <a:fillRect/>
          </a:stretch>
        </p:blipFill>
        <p:spPr>
          <a:xfrm>
            <a:off x="5700775" y="2155000"/>
            <a:ext cx="2100775" cy="370250"/>
          </a:xfrm>
          <a:prstGeom prst="rect">
            <a:avLst/>
          </a:prstGeom>
          <a:noFill/>
          <a:ln>
            <a:noFill/>
          </a:ln>
        </p:spPr>
      </p:pic>
      <p:sp>
        <p:nvSpPr>
          <p:cNvPr id="443" name="Google Shape;443;p65"/>
          <p:cNvSpPr txBox="1"/>
          <p:nvPr/>
        </p:nvSpPr>
        <p:spPr>
          <a:xfrm>
            <a:off x="3829500" y="2155025"/>
            <a:ext cx="17919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For each sample</a:t>
            </a:r>
            <a:endParaRPr sz="1600">
              <a:latin typeface="Roboto Slab"/>
              <a:ea typeface="Roboto Slab"/>
              <a:cs typeface="Roboto Slab"/>
              <a:sym typeface="Roboto Slab"/>
            </a:endParaRPr>
          </a:p>
        </p:txBody>
      </p:sp>
      <p:pic>
        <p:nvPicPr>
          <p:cNvPr id="444" name="Google Shape;444;p65"/>
          <p:cNvPicPr preferRelativeResize="0"/>
          <p:nvPr/>
        </p:nvPicPr>
        <p:blipFill>
          <a:blip r:embed="rId5">
            <a:alphaModFix/>
          </a:blip>
          <a:stretch>
            <a:fillRect/>
          </a:stretch>
        </p:blipFill>
        <p:spPr>
          <a:xfrm>
            <a:off x="893550" y="3593125"/>
            <a:ext cx="2100775" cy="382615"/>
          </a:xfrm>
          <a:prstGeom prst="rect">
            <a:avLst/>
          </a:prstGeom>
          <a:noFill/>
          <a:ln>
            <a:noFill/>
          </a:ln>
        </p:spPr>
      </p:pic>
      <p:sp>
        <p:nvSpPr>
          <p:cNvPr id="445" name="Google Shape;445;p65"/>
          <p:cNvSpPr txBox="1"/>
          <p:nvPr/>
        </p:nvSpPr>
        <p:spPr>
          <a:xfrm>
            <a:off x="786150" y="2971900"/>
            <a:ext cx="53622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Now, find the best fit curve</a:t>
            </a:r>
            <a:endParaRPr sz="1600">
              <a:latin typeface="Source Sans Pro"/>
              <a:ea typeface="Source Sans Pro"/>
              <a:cs typeface="Source Sans Pro"/>
              <a:sym typeface="Source Sans Pro"/>
            </a:endParaRPr>
          </a:p>
        </p:txBody>
      </p:sp>
      <p:pic>
        <p:nvPicPr>
          <p:cNvPr id="446" name="Google Shape;446;p65"/>
          <p:cNvPicPr preferRelativeResize="0"/>
          <p:nvPr/>
        </p:nvPicPr>
        <p:blipFill>
          <a:blip r:embed="rId6">
            <a:alphaModFix/>
          </a:blip>
          <a:stretch>
            <a:fillRect/>
          </a:stretch>
        </p:blipFill>
        <p:spPr>
          <a:xfrm>
            <a:off x="3961200" y="3025736"/>
            <a:ext cx="4835250" cy="1517404"/>
          </a:xfrm>
          <a:prstGeom prst="rect">
            <a:avLst/>
          </a:prstGeom>
          <a:noFill/>
          <a:ln>
            <a:noFill/>
          </a:ln>
        </p:spPr>
      </p:pic>
      <p:sp>
        <p:nvSpPr>
          <p:cNvPr id="447" name="Google Shape;447;p65"/>
          <p:cNvSpPr txBox="1"/>
          <p:nvPr/>
        </p:nvSpPr>
        <p:spPr>
          <a:xfrm>
            <a:off x="835175" y="4754025"/>
            <a:ext cx="6665400" cy="18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For each sample</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pic>
        <p:nvPicPr>
          <p:cNvPr id="448" name="Google Shape;448;p65"/>
          <p:cNvPicPr preferRelativeResize="0"/>
          <p:nvPr/>
        </p:nvPicPr>
        <p:blipFill>
          <a:blip r:embed="rId7">
            <a:alphaModFix/>
          </a:blip>
          <a:stretch>
            <a:fillRect/>
          </a:stretch>
        </p:blipFill>
        <p:spPr>
          <a:xfrm>
            <a:off x="893550" y="5349663"/>
            <a:ext cx="7448550" cy="52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latin typeface="Arial"/>
                <a:ea typeface="Arial"/>
                <a:cs typeface="Arial"/>
                <a:sym typeface="Arial"/>
              </a:rPr>
              <a:t>Overfitting vs. Underfitting</a:t>
            </a:r>
            <a:endParaRPr/>
          </a:p>
        </p:txBody>
      </p:sp>
      <p:sp>
        <p:nvSpPr>
          <p:cNvPr id="454" name="Google Shape;454;p6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Underfitting: </a:t>
            </a:r>
            <a:r>
              <a:rPr lang="en"/>
              <a:t>the model is not power / complex enough to properly fit complex dataset. It’s just too general.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455" name="Google Shape;455;p66"/>
          <p:cNvPicPr preferRelativeResize="0"/>
          <p:nvPr/>
        </p:nvPicPr>
        <p:blipFill>
          <a:blip r:embed="rId3">
            <a:alphaModFix/>
          </a:blip>
          <a:stretch>
            <a:fillRect/>
          </a:stretch>
        </p:blipFill>
        <p:spPr>
          <a:xfrm>
            <a:off x="2471425" y="2726574"/>
            <a:ext cx="4201150" cy="3167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2 fit</a:t>
            </a:r>
            <a:endParaRPr/>
          </a:p>
        </p:txBody>
      </p:sp>
      <p:sp>
        <p:nvSpPr>
          <p:cNvPr id="461" name="Google Shape;461;p6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62" name="Google Shape;462;p67"/>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7"/>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64" name="Google Shape;464;p67"/>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65" name="Google Shape;465;p67"/>
          <p:cNvPicPr preferRelativeResize="0"/>
          <p:nvPr/>
        </p:nvPicPr>
        <p:blipFill>
          <a:blip r:embed="rId3">
            <a:alphaModFix/>
          </a:blip>
          <a:stretch>
            <a:fillRect/>
          </a:stretch>
        </p:blipFill>
        <p:spPr>
          <a:xfrm>
            <a:off x="1114650" y="1371113"/>
            <a:ext cx="6485700" cy="52953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latin typeface="Arial"/>
                <a:ea typeface="Arial"/>
                <a:cs typeface="Arial"/>
                <a:sym typeface="Arial"/>
              </a:rPr>
              <a:t>Overfitting vs. Underfitting</a:t>
            </a:r>
            <a:endParaRPr/>
          </a:p>
        </p:txBody>
      </p:sp>
      <p:sp>
        <p:nvSpPr>
          <p:cNvPr id="471" name="Google Shape;471;p6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Underfitting: </a:t>
            </a:r>
            <a:r>
              <a:rPr lang="en"/>
              <a:t>the model is not powerful / complex enough to properly fit complex dataset. It’s just too general.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Overfitting: </a:t>
            </a:r>
            <a:r>
              <a:rPr lang="en"/>
              <a:t>the model is so adapted to the training set, that it cannot properly generalize and predict new inputs. </a:t>
            </a:r>
            <a:endParaRPr/>
          </a:p>
          <a:p>
            <a:pPr indent="0" lvl="0" marL="0" rtl="0" algn="l">
              <a:spcBef>
                <a:spcPts val="600"/>
              </a:spcBef>
              <a:spcAft>
                <a:spcPts val="0"/>
              </a:spcAft>
              <a:buNone/>
            </a:pPr>
            <a:r>
              <a:t/>
            </a:r>
            <a:endParaRPr/>
          </a:p>
        </p:txBody>
      </p:sp>
      <p:pic>
        <p:nvPicPr>
          <p:cNvPr id="472" name="Google Shape;472;p68"/>
          <p:cNvPicPr preferRelativeResize="0"/>
          <p:nvPr/>
        </p:nvPicPr>
        <p:blipFill>
          <a:blip r:embed="rId3">
            <a:alphaModFix/>
          </a:blip>
          <a:stretch>
            <a:fillRect/>
          </a:stretch>
        </p:blipFill>
        <p:spPr>
          <a:xfrm>
            <a:off x="2429588" y="3648100"/>
            <a:ext cx="4284830" cy="2879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3 fit</a:t>
            </a:r>
            <a:endParaRPr/>
          </a:p>
        </p:txBody>
      </p:sp>
      <p:sp>
        <p:nvSpPr>
          <p:cNvPr id="478" name="Google Shape;478;p6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79" name="Google Shape;479;p69"/>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9"/>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481" name="Google Shape;481;p69"/>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82" name="Google Shape;482;p69"/>
          <p:cNvPicPr preferRelativeResize="0"/>
          <p:nvPr/>
        </p:nvPicPr>
        <p:blipFill>
          <a:blip r:embed="rId3">
            <a:alphaModFix/>
          </a:blip>
          <a:stretch>
            <a:fillRect/>
          </a:stretch>
        </p:blipFill>
        <p:spPr>
          <a:xfrm>
            <a:off x="1157576" y="1435738"/>
            <a:ext cx="6399849" cy="51661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4 fit</a:t>
            </a:r>
            <a:endParaRPr/>
          </a:p>
        </p:txBody>
      </p:sp>
      <p:sp>
        <p:nvSpPr>
          <p:cNvPr id="488" name="Google Shape;488;p7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89" name="Google Shape;489;p70"/>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0"/>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491" name="Google Shape;491;p70"/>
          <p:cNvPicPr preferRelativeResize="0"/>
          <p:nvPr/>
        </p:nvPicPr>
        <p:blipFill>
          <a:blip r:embed="rId3">
            <a:alphaModFix/>
          </a:blip>
          <a:stretch>
            <a:fillRect/>
          </a:stretch>
        </p:blipFill>
        <p:spPr>
          <a:xfrm>
            <a:off x="1193450" y="1347725"/>
            <a:ext cx="6444225" cy="52574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6 fit</a:t>
            </a:r>
            <a:endParaRPr/>
          </a:p>
        </p:txBody>
      </p:sp>
      <p:sp>
        <p:nvSpPr>
          <p:cNvPr id="497" name="Google Shape;497;p7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498" name="Google Shape;498;p71"/>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1"/>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00" name="Google Shape;500;p71"/>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501" name="Google Shape;501;p71"/>
          <p:cNvPicPr preferRelativeResize="0"/>
          <p:nvPr/>
        </p:nvPicPr>
        <p:blipFill>
          <a:blip r:embed="rId3">
            <a:alphaModFix/>
          </a:blip>
          <a:stretch>
            <a:fillRect/>
          </a:stretch>
        </p:blipFill>
        <p:spPr>
          <a:xfrm>
            <a:off x="1329150" y="1404325"/>
            <a:ext cx="6485700" cy="5228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Order 9 fit</a:t>
            </a:r>
            <a:endParaRPr/>
          </a:p>
        </p:txBody>
      </p:sp>
      <p:sp>
        <p:nvSpPr>
          <p:cNvPr id="507" name="Google Shape;507;p7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08" name="Google Shape;508;p72"/>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2"/>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10" name="Google Shape;510;p72"/>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511" name="Google Shape;511;p72"/>
          <p:cNvPicPr preferRelativeResize="0"/>
          <p:nvPr/>
        </p:nvPicPr>
        <p:blipFill>
          <a:blip r:embed="rId3">
            <a:alphaModFix/>
          </a:blip>
          <a:stretch>
            <a:fillRect/>
          </a:stretch>
        </p:blipFill>
        <p:spPr>
          <a:xfrm>
            <a:off x="1329150" y="1360450"/>
            <a:ext cx="6485699" cy="53167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Addressing Overfitting</a:t>
            </a:r>
            <a:endParaRPr/>
          </a:p>
        </p:txBody>
      </p:sp>
      <p:sp>
        <p:nvSpPr>
          <p:cNvPr id="517" name="Google Shape;517;p7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18" name="Google Shape;518;p73"/>
          <p:cNvSpPr txBox="1"/>
          <p:nvPr/>
        </p:nvSpPr>
        <p:spPr>
          <a:xfrm>
            <a:off x="786150" y="4594525"/>
            <a:ext cx="714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519" name="Google Shape;519;p73"/>
          <p:cNvSpPr txBox="1"/>
          <p:nvPr/>
        </p:nvSpPr>
        <p:spPr>
          <a:xfrm>
            <a:off x="786150" y="1549925"/>
            <a:ext cx="6728700" cy="47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lang="en" sz="1600">
                <a:latin typeface="Roboto Slab"/>
                <a:ea typeface="Roboto Slab"/>
                <a:cs typeface="Roboto Slab"/>
                <a:sym typeface="Roboto Slab"/>
              </a:rPr>
              <a:t>How to address overfitting:</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330200" lvl="0" marL="457200" rtl="0" algn="l">
              <a:spcBef>
                <a:spcPts val="0"/>
              </a:spcBef>
              <a:spcAft>
                <a:spcPts val="0"/>
              </a:spcAft>
              <a:buSzPts val="1600"/>
              <a:buFont typeface="Roboto Slab"/>
              <a:buAutoNum type="arabicParenR"/>
            </a:pPr>
            <a:r>
              <a:rPr b="1" lang="en" sz="1600">
                <a:latin typeface="Roboto Slab"/>
                <a:ea typeface="Roboto Slab"/>
                <a:cs typeface="Roboto Slab"/>
                <a:sym typeface="Roboto Slab"/>
              </a:rPr>
              <a:t>Hyperparameter tuning </a:t>
            </a:r>
            <a:endParaRPr b="1" sz="1600">
              <a:latin typeface="Roboto Slab"/>
              <a:ea typeface="Roboto Slab"/>
              <a:cs typeface="Roboto Slab"/>
              <a:sym typeface="Roboto Slab"/>
            </a:endParaRPr>
          </a:p>
          <a:p>
            <a:pPr indent="0" lvl="0" marL="457200" rtl="0" algn="l">
              <a:spcBef>
                <a:spcPts val="0"/>
              </a:spcBef>
              <a:spcAft>
                <a:spcPts val="0"/>
              </a:spcAft>
              <a:buNone/>
            </a:pPr>
            <a:r>
              <a:rPr lang="en" sz="1600">
                <a:latin typeface="Roboto Slab"/>
                <a:ea typeface="Roboto Slab"/>
                <a:cs typeface="Roboto Slab"/>
                <a:sym typeface="Roboto Slab"/>
              </a:rPr>
              <a:t>Simply modify hyperparameters that control the complexity of the model (in this case, the value of degree) until you get the validation set accuracy optimized</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lang="en" sz="1600">
                <a:latin typeface="Roboto Slab"/>
                <a:ea typeface="Roboto Slab"/>
                <a:cs typeface="Roboto Slab"/>
                <a:sym typeface="Roboto Slab"/>
              </a:rPr>
              <a:t>  2)   </a:t>
            </a:r>
            <a:r>
              <a:rPr b="1" lang="en" sz="1600">
                <a:solidFill>
                  <a:schemeClr val="dk1"/>
                </a:solidFill>
                <a:latin typeface="Roboto Slab"/>
                <a:ea typeface="Roboto Slab"/>
                <a:cs typeface="Roboto Slab"/>
                <a:sym typeface="Roboto Slab"/>
              </a:rPr>
              <a:t>Adding more data</a:t>
            </a:r>
            <a:endParaRPr b="1" sz="16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1600">
                <a:latin typeface="Roboto Slab"/>
                <a:ea typeface="Roboto Slab"/>
                <a:cs typeface="Roboto Slab"/>
                <a:sym typeface="Roboto Slab"/>
              </a:rPr>
              <a:t>Adding more data, so simply having more training set data can            allow for a more complex model without overfitting</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t/>
            </a:r>
            <a:endParaRPr sz="1600">
              <a:latin typeface="Roboto Slab"/>
              <a:ea typeface="Roboto Slab"/>
              <a:cs typeface="Roboto Slab"/>
              <a:sym typeface="Roboto Slab"/>
            </a:endParaRPr>
          </a:p>
          <a:p>
            <a:pPr indent="0" lvl="0" marL="0" rtl="0" algn="l">
              <a:spcBef>
                <a:spcPts val="0"/>
              </a:spcBef>
              <a:spcAft>
                <a:spcPts val="0"/>
              </a:spcAft>
              <a:buNone/>
            </a:pPr>
            <a:r>
              <a:rPr b="1" lang="en" sz="1600">
                <a:latin typeface="Roboto Slab"/>
                <a:ea typeface="Roboto Slab"/>
                <a:cs typeface="Roboto Slab"/>
                <a:sym typeface="Roboto Slab"/>
              </a:rPr>
              <a:t>More sophisticated methods</a:t>
            </a:r>
            <a:r>
              <a:rPr lang="en" sz="1600">
                <a:latin typeface="Roboto Slab"/>
                <a:ea typeface="Roboto Slab"/>
                <a:cs typeface="Roboto Slab"/>
                <a:sym typeface="Roboto Slab"/>
              </a:rPr>
              <a:t>: Ridge regression (L2 regularization), dropout in neural networks, lasso regression (L1 regularization), cross-validation, etc.</a:t>
            </a:r>
            <a:endParaRPr sz="1600">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CC0000"/>
                </a:solidFill>
              </a:rPr>
              <a:t>Recall two main types of supervised algorithms</a:t>
            </a:r>
            <a:endParaRPr sz="2400"/>
          </a:p>
        </p:txBody>
      </p:sp>
      <p:sp>
        <p:nvSpPr>
          <p:cNvPr id="259" name="Google Shape;259;p47"/>
          <p:cNvSpPr txBox="1"/>
          <p:nvPr>
            <p:ph idx="1" type="body"/>
          </p:nvPr>
        </p:nvSpPr>
        <p:spPr>
          <a:xfrm>
            <a:off x="786150" y="1682275"/>
            <a:ext cx="378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Regression:</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Input maps directly to a continuous output space</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Involves estimating or predicting a response</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Ex:  predicting housing prices, computing trends in stock market</a:t>
            </a:r>
            <a:endParaRPr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
        <p:nvSpPr>
          <p:cNvPr id="260" name="Google Shape;260;p4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261" name="Google Shape;261;p47"/>
          <p:cNvSpPr txBox="1"/>
          <p:nvPr/>
        </p:nvSpPr>
        <p:spPr>
          <a:xfrm>
            <a:off x="4725000" y="1682275"/>
            <a:ext cx="4014000" cy="46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Slab"/>
                <a:ea typeface="Roboto Slab"/>
                <a:cs typeface="Roboto Slab"/>
                <a:sym typeface="Roboto Slab"/>
              </a:rPr>
              <a:t>Classification:</a:t>
            </a:r>
            <a:endParaRPr b="1" sz="1800">
              <a:latin typeface="Roboto Slab"/>
              <a:ea typeface="Roboto Slab"/>
              <a:cs typeface="Roboto Slab"/>
              <a:sym typeface="Roboto Slab"/>
            </a:endParaRPr>
          </a:p>
          <a:p>
            <a:pPr indent="0" lvl="0" marL="0" rtl="0" algn="l">
              <a:spcBef>
                <a:spcPts val="0"/>
              </a:spcBef>
              <a:spcAft>
                <a:spcPts val="0"/>
              </a:spcAft>
              <a:buNone/>
            </a:pPr>
            <a:r>
              <a:t/>
            </a:r>
            <a:endParaRPr b="1"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Input maps to a class label</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Classification is the act of identifying group membership</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342900" lvl="0" marL="457200" rtl="0" algn="l">
              <a:spcBef>
                <a:spcPts val="0"/>
              </a:spcBef>
              <a:spcAft>
                <a:spcPts val="0"/>
              </a:spcAft>
              <a:buSzPts val="1800"/>
              <a:buFont typeface="Roboto Slab"/>
              <a:buChar char="●"/>
            </a:pPr>
            <a:r>
              <a:rPr lang="en" sz="1800">
                <a:latin typeface="Roboto Slab"/>
                <a:ea typeface="Roboto Slab"/>
                <a:cs typeface="Roboto Slab"/>
                <a:sym typeface="Roboto Slab"/>
              </a:rPr>
              <a:t>Ex:  image classification, semantic classification in text</a:t>
            </a:r>
            <a:endParaRPr sz="1800">
              <a:latin typeface="Roboto Slab"/>
              <a:ea typeface="Roboto Slab"/>
              <a:cs typeface="Roboto Slab"/>
              <a:sym typeface="Roboto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Now Consider the Following Problem...</a:t>
            </a:r>
            <a:endParaRPr sz="2400"/>
          </a:p>
        </p:txBody>
      </p:sp>
      <p:sp>
        <p:nvSpPr>
          <p:cNvPr id="525" name="Google Shape;525;p7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26" name="Google Shape;526;p7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27" name="Google Shape;527;p74"/>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credits to Berkeley DeCal Course</a:t>
            </a:r>
            <a:endParaRPr sz="800"/>
          </a:p>
        </p:txBody>
      </p:sp>
      <p:pic>
        <p:nvPicPr>
          <p:cNvPr id="528" name="Google Shape;528;p74"/>
          <p:cNvPicPr preferRelativeResize="0"/>
          <p:nvPr/>
        </p:nvPicPr>
        <p:blipFill>
          <a:blip r:embed="rId3">
            <a:alphaModFix/>
          </a:blip>
          <a:stretch>
            <a:fillRect/>
          </a:stretch>
        </p:blipFill>
        <p:spPr>
          <a:xfrm>
            <a:off x="1343025" y="1633538"/>
            <a:ext cx="6762750" cy="389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Linear Regression Doesn’t Work Here</a:t>
            </a:r>
            <a:endParaRPr sz="2400"/>
          </a:p>
        </p:txBody>
      </p:sp>
      <p:sp>
        <p:nvSpPr>
          <p:cNvPr id="534" name="Google Shape;534;p7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35" name="Google Shape;535;p75"/>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536" name="Google Shape;536;p75"/>
          <p:cNvPicPr preferRelativeResize="0"/>
          <p:nvPr/>
        </p:nvPicPr>
        <p:blipFill>
          <a:blip r:embed="rId3">
            <a:alphaModFix/>
          </a:blip>
          <a:stretch>
            <a:fillRect/>
          </a:stretch>
        </p:blipFill>
        <p:spPr>
          <a:xfrm>
            <a:off x="518763" y="1682274"/>
            <a:ext cx="8106475" cy="3156325"/>
          </a:xfrm>
          <a:prstGeom prst="rect">
            <a:avLst/>
          </a:prstGeom>
          <a:noFill/>
          <a:ln>
            <a:noFill/>
          </a:ln>
        </p:spPr>
      </p:pic>
      <p:sp>
        <p:nvSpPr>
          <p:cNvPr id="537" name="Google Shape;537;p75"/>
          <p:cNvSpPr txBox="1"/>
          <p:nvPr/>
        </p:nvSpPr>
        <p:spPr>
          <a:xfrm>
            <a:off x="6977650" y="4838600"/>
            <a:ext cx="1647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Image Credits</a:t>
            </a:r>
            <a:endParaRPr sz="800"/>
          </a:p>
        </p:txBody>
      </p:sp>
      <p:sp>
        <p:nvSpPr>
          <p:cNvPr id="538" name="Google Shape;538;p75"/>
          <p:cNvSpPr txBox="1"/>
          <p:nvPr/>
        </p:nvSpPr>
        <p:spPr>
          <a:xfrm>
            <a:off x="539400" y="5259075"/>
            <a:ext cx="81066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Logistic regression predicts the </a:t>
            </a:r>
            <a:r>
              <a:rPr b="1" lang="en" sz="2000">
                <a:latin typeface="Source Sans Pro"/>
                <a:ea typeface="Source Sans Pro"/>
                <a:cs typeface="Source Sans Pro"/>
                <a:sym typeface="Source Sans Pro"/>
              </a:rPr>
              <a:t>probability </a:t>
            </a:r>
            <a:r>
              <a:rPr lang="en" sz="2000">
                <a:latin typeface="Source Sans Pro"/>
                <a:ea typeface="Source Sans Pro"/>
                <a:cs typeface="Source Sans Pro"/>
                <a:sym typeface="Source Sans Pro"/>
              </a:rPr>
              <a:t>that an input belongs to a certain class.</a:t>
            </a:r>
            <a:endParaRPr sz="2000">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Logistic Regression</a:t>
            </a:r>
            <a:endParaRPr sz="2400"/>
          </a:p>
        </p:txBody>
      </p:sp>
      <p:sp>
        <p:nvSpPr>
          <p:cNvPr id="544" name="Google Shape;544;p7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45" name="Google Shape;545;p7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46" name="Google Shape;546;p76"/>
          <p:cNvSpPr txBox="1"/>
          <p:nvPr/>
        </p:nvSpPr>
        <p:spPr>
          <a:xfrm>
            <a:off x="700650" y="1532975"/>
            <a:ext cx="67287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Instead of modeling our response directly, logistic regression models the probability that y belongs to a certain class:</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Bernoulli, sigmoid… what are those??</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45720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547" name="Google Shape;547;p76"/>
          <p:cNvPicPr preferRelativeResize="0"/>
          <p:nvPr/>
        </p:nvPicPr>
        <p:blipFill>
          <a:blip r:embed="rId3">
            <a:alphaModFix/>
          </a:blip>
          <a:stretch>
            <a:fillRect/>
          </a:stretch>
        </p:blipFill>
        <p:spPr>
          <a:xfrm>
            <a:off x="1339850" y="2665188"/>
            <a:ext cx="3435750" cy="472275"/>
          </a:xfrm>
          <a:prstGeom prst="rect">
            <a:avLst/>
          </a:prstGeom>
          <a:noFill/>
          <a:ln>
            <a:noFill/>
          </a:ln>
        </p:spPr>
      </p:pic>
      <p:sp>
        <p:nvSpPr>
          <p:cNvPr id="548" name="Google Shape;548;p76"/>
          <p:cNvSpPr/>
          <p:nvPr/>
        </p:nvSpPr>
        <p:spPr>
          <a:xfrm>
            <a:off x="2736350" y="2697488"/>
            <a:ext cx="461700" cy="40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6"/>
          <p:cNvSpPr/>
          <p:nvPr/>
        </p:nvSpPr>
        <p:spPr>
          <a:xfrm>
            <a:off x="3516650" y="2697488"/>
            <a:ext cx="548700" cy="40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Bernoulli Random Variable</a:t>
            </a:r>
            <a:endParaRPr sz="2400"/>
          </a:p>
        </p:txBody>
      </p:sp>
      <p:sp>
        <p:nvSpPr>
          <p:cNvPr id="555" name="Google Shape;555;p7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56" name="Google Shape;556;p7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57" name="Google Shape;557;p77"/>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58" name="Google Shape;558;p77"/>
          <p:cNvPicPr preferRelativeResize="0"/>
          <p:nvPr/>
        </p:nvPicPr>
        <p:blipFill>
          <a:blip r:embed="rId3">
            <a:alphaModFix/>
          </a:blip>
          <a:stretch>
            <a:fillRect/>
          </a:stretch>
        </p:blipFill>
        <p:spPr>
          <a:xfrm>
            <a:off x="786149" y="2351898"/>
            <a:ext cx="4382675" cy="2706250"/>
          </a:xfrm>
          <a:prstGeom prst="rect">
            <a:avLst/>
          </a:prstGeom>
          <a:noFill/>
          <a:ln>
            <a:noFill/>
          </a:ln>
        </p:spPr>
      </p:pic>
      <p:sp>
        <p:nvSpPr>
          <p:cNvPr id="559" name="Google Shape;559;p77"/>
          <p:cNvSpPr txBox="1"/>
          <p:nvPr/>
        </p:nvSpPr>
        <p:spPr>
          <a:xfrm>
            <a:off x="5168825" y="3213475"/>
            <a:ext cx="3581700" cy="17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Total probability = 1</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i="1" lang="en" sz="1800">
                <a:latin typeface="Times New Roman"/>
                <a:ea typeface="Times New Roman"/>
                <a:cs typeface="Times New Roman"/>
                <a:sym typeface="Times New Roman"/>
              </a:rPr>
              <a:t>p(success) = </a:t>
            </a:r>
            <a:r>
              <a:rPr lang="en" sz="1800">
                <a:latin typeface="Times New Roman"/>
                <a:ea typeface="Times New Roman"/>
                <a:cs typeface="Times New Roman"/>
                <a:sym typeface="Times New Roman"/>
              </a:rPr>
              <a:t>0.6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i="1" sz="1800">
              <a:latin typeface="Times New Roman"/>
              <a:ea typeface="Times New Roman"/>
              <a:cs typeface="Times New Roman"/>
              <a:sym typeface="Times New Roman"/>
            </a:endParaRPr>
          </a:p>
          <a:p>
            <a:pPr indent="0" lvl="0" marL="0" rtl="0" algn="l">
              <a:spcBef>
                <a:spcPts val="0"/>
              </a:spcBef>
              <a:spcAft>
                <a:spcPts val="0"/>
              </a:spcAft>
              <a:buNone/>
            </a:pPr>
            <a:r>
              <a:rPr i="1" lang="en" sz="1800">
                <a:latin typeface="Times New Roman"/>
                <a:ea typeface="Times New Roman"/>
                <a:cs typeface="Times New Roman"/>
                <a:sym typeface="Times New Roman"/>
              </a:rPr>
              <a:t>p(failure) = </a:t>
            </a:r>
            <a:r>
              <a:rPr lang="en" sz="1800">
                <a:latin typeface="Times New Roman"/>
                <a:ea typeface="Times New Roman"/>
                <a:cs typeface="Times New Roman"/>
                <a:sym typeface="Times New Roman"/>
              </a:rPr>
              <a:t>1- 0.6 = 0.4</a:t>
            </a:r>
            <a:endParaRPr sz="18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Sigmoid/ Logistic Function</a:t>
            </a:r>
            <a:endParaRPr sz="2400"/>
          </a:p>
        </p:txBody>
      </p:sp>
      <p:sp>
        <p:nvSpPr>
          <p:cNvPr id="565" name="Google Shape;565;p7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want a function </a:t>
            </a:r>
            <a:r>
              <a:rPr i="1" lang="en" sz="2000">
                <a:solidFill>
                  <a:schemeClr val="dk1"/>
                </a:solidFill>
                <a:latin typeface="Roboto Slab"/>
                <a:ea typeface="Roboto Slab"/>
                <a:cs typeface="Roboto Slab"/>
                <a:sym typeface="Roboto Slab"/>
              </a:rPr>
              <a:t>f  </a:t>
            </a:r>
            <a:r>
              <a:rPr lang="en" sz="2000">
                <a:solidFill>
                  <a:schemeClr val="dk1"/>
                </a:solidFill>
                <a:latin typeface="Roboto Slab"/>
                <a:ea typeface="Roboto Slab"/>
                <a:cs typeface="Roboto Slab"/>
                <a:sym typeface="Roboto Slab"/>
              </a:rPr>
              <a:t>s.t. range(</a:t>
            </a:r>
            <a:r>
              <a:rPr i="1" lang="en" sz="2000">
                <a:solidFill>
                  <a:schemeClr val="dk1"/>
                </a:solidFill>
                <a:latin typeface="Roboto Slab"/>
                <a:ea typeface="Roboto Slab"/>
                <a:cs typeface="Roboto Slab"/>
                <a:sym typeface="Roboto Slab"/>
              </a:rPr>
              <a:t>f</a:t>
            </a:r>
            <a:r>
              <a:rPr lang="en" sz="2000">
                <a:solidFill>
                  <a:schemeClr val="dk1"/>
                </a:solidFill>
                <a:latin typeface="Roboto Slab"/>
                <a:ea typeface="Roboto Slab"/>
                <a:cs typeface="Roboto Slab"/>
                <a:sym typeface="Roboto Slab"/>
              </a:rPr>
              <a:t> ) ϵ [0, 1] ∀ X</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566" name="Google Shape;566;p7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67" name="Google Shape;567;p78"/>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68" name="Google Shape;568;p78"/>
          <p:cNvPicPr preferRelativeResize="0"/>
          <p:nvPr/>
        </p:nvPicPr>
        <p:blipFill>
          <a:blip r:embed="rId3">
            <a:alphaModFix/>
          </a:blip>
          <a:stretch>
            <a:fillRect/>
          </a:stretch>
        </p:blipFill>
        <p:spPr>
          <a:xfrm>
            <a:off x="579024" y="2391675"/>
            <a:ext cx="8207900" cy="3560050"/>
          </a:xfrm>
          <a:prstGeom prst="rect">
            <a:avLst/>
          </a:prstGeom>
          <a:noFill/>
          <a:ln>
            <a:noFill/>
          </a:ln>
        </p:spPr>
      </p:pic>
      <p:sp>
        <p:nvSpPr>
          <p:cNvPr id="569" name="Google Shape;569;p78"/>
          <p:cNvSpPr txBox="1"/>
          <p:nvPr/>
        </p:nvSpPr>
        <p:spPr>
          <a:xfrm>
            <a:off x="786150" y="6110850"/>
            <a:ext cx="68388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Probability interpretation</a:t>
            </a:r>
            <a:endParaRPr sz="20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Logistic Regression</a:t>
            </a:r>
            <a:endParaRPr/>
          </a:p>
        </p:txBody>
      </p:sp>
      <p:pic>
        <p:nvPicPr>
          <p:cNvPr id="575" name="Google Shape;575;p79"/>
          <p:cNvPicPr preferRelativeResize="0"/>
          <p:nvPr/>
        </p:nvPicPr>
        <p:blipFill rotWithShape="1">
          <a:blip r:embed="rId3">
            <a:alphaModFix/>
          </a:blip>
          <a:srcRect b="0" l="0" r="0" t="5267"/>
          <a:stretch/>
        </p:blipFill>
        <p:spPr>
          <a:xfrm>
            <a:off x="275850" y="1347725"/>
            <a:ext cx="8509326" cy="537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Logistic Regression work? </a:t>
            </a:r>
            <a:endParaRPr/>
          </a:p>
        </p:txBody>
      </p:sp>
      <p:pic>
        <p:nvPicPr>
          <p:cNvPr id="581" name="Google Shape;581;p80"/>
          <p:cNvPicPr preferRelativeResize="0"/>
          <p:nvPr/>
        </p:nvPicPr>
        <p:blipFill>
          <a:blip r:embed="rId3">
            <a:alphaModFix/>
          </a:blip>
          <a:stretch>
            <a:fillRect/>
          </a:stretch>
        </p:blipFill>
        <p:spPr>
          <a:xfrm>
            <a:off x="838200" y="2039526"/>
            <a:ext cx="3733800" cy="3562350"/>
          </a:xfrm>
          <a:prstGeom prst="rect">
            <a:avLst/>
          </a:prstGeom>
          <a:noFill/>
          <a:ln>
            <a:noFill/>
          </a:ln>
        </p:spPr>
      </p:pic>
      <p:sp>
        <p:nvSpPr>
          <p:cNvPr id="582" name="Google Shape;582;p80"/>
          <p:cNvSpPr txBox="1"/>
          <p:nvPr/>
        </p:nvSpPr>
        <p:spPr>
          <a:xfrm>
            <a:off x="2119050" y="5740675"/>
            <a:ext cx="8382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u="sng">
                <a:solidFill>
                  <a:srgbClr val="FF706C"/>
                </a:solidFill>
                <a:highlight>
                  <a:srgbClr val="FFFFFF"/>
                </a:highlight>
                <a:latin typeface="Times New Roman"/>
                <a:ea typeface="Times New Roman"/>
                <a:cs typeface="Times New Roman"/>
                <a:sym typeface="Times New Roman"/>
                <a:hlinkClick r:id="rId4"/>
              </a:rPr>
              <a:t>(source)</a:t>
            </a:r>
            <a:endParaRPr/>
          </a:p>
        </p:txBody>
      </p:sp>
      <p:pic>
        <p:nvPicPr>
          <p:cNvPr id="583" name="Google Shape;583;p80"/>
          <p:cNvPicPr preferRelativeResize="0"/>
          <p:nvPr/>
        </p:nvPicPr>
        <p:blipFill>
          <a:blip r:embed="rId5">
            <a:alphaModFix/>
          </a:blip>
          <a:stretch>
            <a:fillRect/>
          </a:stretch>
        </p:blipFill>
        <p:spPr>
          <a:xfrm>
            <a:off x="6554500" y="2135850"/>
            <a:ext cx="2192575" cy="329950"/>
          </a:xfrm>
          <a:prstGeom prst="rect">
            <a:avLst/>
          </a:prstGeom>
          <a:noFill/>
          <a:ln>
            <a:noFill/>
          </a:ln>
        </p:spPr>
      </p:pic>
      <p:sp>
        <p:nvSpPr>
          <p:cNvPr id="584" name="Google Shape;584;p80"/>
          <p:cNvSpPr txBox="1"/>
          <p:nvPr/>
        </p:nvSpPr>
        <p:spPr>
          <a:xfrm>
            <a:off x="4816000" y="2947400"/>
            <a:ext cx="3733800" cy="3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How likely is a point blue? </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b="1"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Blue dots: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Very likely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(0.5, 1)</a:t>
            </a:r>
            <a:endParaRPr sz="1700">
              <a:latin typeface="Source Sans Pro"/>
              <a:ea typeface="Source Sans Pro"/>
              <a:cs typeface="Source Sans Pro"/>
              <a:sym typeface="Source Sans Pro"/>
            </a:endParaRPr>
          </a:p>
          <a:p>
            <a:pPr indent="0" lvl="0" marL="0" rtl="0" algn="l">
              <a:spcBef>
                <a:spcPts val="0"/>
              </a:spcBef>
              <a:spcAft>
                <a:spcPts val="0"/>
              </a:spcAft>
              <a:buNone/>
            </a:pPr>
            <a:r>
              <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Red dots: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b="1" lang="en" sz="1700">
                <a:latin typeface="Source Sans Pro"/>
                <a:ea typeface="Source Sans Pro"/>
                <a:cs typeface="Source Sans Pro"/>
                <a:sym typeface="Source Sans Pro"/>
              </a:rPr>
              <a:t>Very unlikely </a:t>
            </a:r>
            <a:endParaRPr b="1"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 0.5)</a:t>
            </a:r>
            <a:endParaRPr sz="1700">
              <a:latin typeface="Source Sans Pro"/>
              <a:ea typeface="Source Sans Pro"/>
              <a:cs typeface="Source Sans Pro"/>
              <a:sym typeface="Source Sans Pro"/>
            </a:endParaRPr>
          </a:p>
          <a:p>
            <a:pPr indent="0" lvl="0" marL="0" rtl="0" algn="l">
              <a:spcBef>
                <a:spcPts val="0"/>
              </a:spcBef>
              <a:spcAft>
                <a:spcPts val="0"/>
              </a:spcAft>
              <a:buNone/>
            </a:pPr>
            <a:r>
              <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On the Green plane: </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Equally blue and red</a:t>
            </a:r>
            <a:endParaRPr sz="1700">
              <a:latin typeface="Source Sans Pro"/>
              <a:ea typeface="Source Sans Pro"/>
              <a:cs typeface="Source Sans Pro"/>
              <a:sym typeface="Source Sans Pro"/>
            </a:endParaRPr>
          </a:p>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P(X) = 0.5</a:t>
            </a:r>
            <a:endParaRPr sz="1700">
              <a:latin typeface="Source Sans Pro"/>
              <a:ea typeface="Source Sans Pro"/>
              <a:cs typeface="Source Sans Pro"/>
              <a:sym typeface="Source Sans Pro"/>
            </a:endParaRPr>
          </a:p>
        </p:txBody>
      </p:sp>
      <p:sp>
        <p:nvSpPr>
          <p:cNvPr id="585" name="Google Shape;585;p80"/>
          <p:cNvSpPr txBox="1"/>
          <p:nvPr/>
        </p:nvSpPr>
        <p:spPr>
          <a:xfrm>
            <a:off x="4821638" y="2039500"/>
            <a:ext cx="14832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Green plane</a:t>
            </a:r>
            <a:endParaRPr sz="2000">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Logistic Function (Ct’d)</a:t>
            </a:r>
            <a:endParaRPr sz="2400"/>
          </a:p>
        </p:txBody>
      </p:sp>
      <p:sp>
        <p:nvSpPr>
          <p:cNvPr id="591" name="Google Shape;591;p8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592" name="Google Shape;592;p81"/>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pic>
        <p:nvPicPr>
          <p:cNvPr id="593" name="Google Shape;593;p81"/>
          <p:cNvPicPr preferRelativeResize="0"/>
          <p:nvPr/>
        </p:nvPicPr>
        <p:blipFill>
          <a:blip r:embed="rId3">
            <a:alphaModFix/>
          </a:blip>
          <a:stretch>
            <a:fillRect/>
          </a:stretch>
        </p:blipFill>
        <p:spPr>
          <a:xfrm>
            <a:off x="2407800" y="1242337"/>
            <a:ext cx="4328400" cy="4373325"/>
          </a:xfrm>
          <a:prstGeom prst="rect">
            <a:avLst/>
          </a:prstGeom>
          <a:noFill/>
          <a:ln>
            <a:noFill/>
          </a:ln>
        </p:spPr>
      </p:pic>
      <p:sp>
        <p:nvSpPr>
          <p:cNvPr id="594" name="Google Shape;594;p81"/>
          <p:cNvSpPr txBox="1"/>
          <p:nvPr/>
        </p:nvSpPr>
        <p:spPr>
          <a:xfrm>
            <a:off x="855100" y="5831875"/>
            <a:ext cx="7571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The “logit/ log-odds” function is linear in X</a:t>
            </a:r>
            <a:endParaRPr sz="1800">
              <a:latin typeface="Roboto Slab"/>
              <a:ea typeface="Roboto Slab"/>
              <a:cs typeface="Roboto Slab"/>
              <a:sym typeface="Roboto Slab"/>
            </a:endParaRPr>
          </a:p>
        </p:txBody>
      </p:sp>
      <p:sp>
        <p:nvSpPr>
          <p:cNvPr id="595" name="Google Shape;595;p81"/>
          <p:cNvSpPr/>
          <p:nvPr/>
        </p:nvSpPr>
        <p:spPr>
          <a:xfrm>
            <a:off x="2565325" y="4668925"/>
            <a:ext cx="2069400" cy="94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Computing Regression Coefficients</a:t>
            </a:r>
            <a:endParaRPr/>
          </a:p>
        </p:txBody>
      </p:sp>
      <p:sp>
        <p:nvSpPr>
          <p:cNvPr id="601" name="Google Shape;601;p8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02" name="Google Shape;602;p82"/>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2"/>
          <p:cNvSpPr txBox="1"/>
          <p:nvPr/>
        </p:nvSpPr>
        <p:spPr>
          <a:xfrm>
            <a:off x="786150" y="1435350"/>
            <a:ext cx="6728700" cy="3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Although we can use the least-squares method and estimate using our training data, we prefer the maximum likelihood approach due to its better statistical properties (out of the scope of the course).</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We seek to minimize logistic loss:</a:t>
            </a:r>
            <a:endParaRPr sz="1800">
              <a:latin typeface="Roboto Slab"/>
              <a:ea typeface="Roboto Slab"/>
              <a:cs typeface="Roboto Slab"/>
              <a:sym typeface="Roboto Slab"/>
            </a:endParaRPr>
          </a:p>
          <a:p>
            <a:pPr indent="0" lvl="0" marL="0" rtl="0" algn="l">
              <a:spcBef>
                <a:spcPts val="0"/>
              </a:spcBef>
              <a:spcAft>
                <a:spcPts val="0"/>
              </a:spcAft>
              <a:buNone/>
            </a:pPr>
            <a:r>
              <a:t/>
            </a:r>
            <a:endParaRPr sz="1800">
              <a:latin typeface="Roboto Slab"/>
              <a:ea typeface="Roboto Slab"/>
              <a:cs typeface="Roboto Slab"/>
              <a:sym typeface="Roboto Slab"/>
            </a:endParaRPr>
          </a:p>
        </p:txBody>
      </p:sp>
      <p:pic>
        <p:nvPicPr>
          <p:cNvPr id="604" name="Google Shape;604;p82"/>
          <p:cNvPicPr preferRelativeResize="0"/>
          <p:nvPr/>
        </p:nvPicPr>
        <p:blipFill>
          <a:blip r:embed="rId3">
            <a:alphaModFix/>
          </a:blip>
          <a:stretch>
            <a:fillRect/>
          </a:stretch>
        </p:blipFill>
        <p:spPr>
          <a:xfrm>
            <a:off x="1631238" y="3052200"/>
            <a:ext cx="5452517" cy="753600"/>
          </a:xfrm>
          <a:prstGeom prst="rect">
            <a:avLst/>
          </a:prstGeom>
          <a:noFill/>
          <a:ln>
            <a:noFill/>
          </a:ln>
        </p:spPr>
      </p:pic>
      <p:pic>
        <p:nvPicPr>
          <p:cNvPr id="605" name="Google Shape;605;p82"/>
          <p:cNvPicPr preferRelativeResize="0"/>
          <p:nvPr/>
        </p:nvPicPr>
        <p:blipFill>
          <a:blip r:embed="rId4">
            <a:alphaModFix/>
          </a:blip>
          <a:stretch>
            <a:fillRect/>
          </a:stretch>
        </p:blipFill>
        <p:spPr>
          <a:xfrm>
            <a:off x="1640813" y="4852600"/>
            <a:ext cx="5514664" cy="936900"/>
          </a:xfrm>
          <a:prstGeom prst="rect">
            <a:avLst/>
          </a:prstGeom>
          <a:noFill/>
          <a:ln>
            <a:noFill/>
          </a:ln>
        </p:spPr>
      </p:pic>
      <p:pic>
        <p:nvPicPr>
          <p:cNvPr id="606" name="Google Shape;606;p82"/>
          <p:cNvPicPr preferRelativeResize="0"/>
          <p:nvPr/>
        </p:nvPicPr>
        <p:blipFill>
          <a:blip r:embed="rId5">
            <a:alphaModFix/>
          </a:blip>
          <a:stretch>
            <a:fillRect/>
          </a:stretch>
        </p:blipFill>
        <p:spPr>
          <a:xfrm>
            <a:off x="1559513" y="5955075"/>
            <a:ext cx="2349375" cy="52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Coefficients should return something like this...</a:t>
            </a:r>
            <a:endParaRPr sz="2400"/>
          </a:p>
        </p:txBody>
      </p:sp>
      <p:sp>
        <p:nvSpPr>
          <p:cNvPr id="612" name="Google Shape;612;p8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613" name="Google Shape;613;p8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14" name="Google Shape;614;p83"/>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800"/>
          </a:p>
        </p:txBody>
      </p:sp>
      <p:pic>
        <p:nvPicPr>
          <p:cNvPr id="615" name="Google Shape;615;p83"/>
          <p:cNvPicPr preferRelativeResize="0"/>
          <p:nvPr/>
        </p:nvPicPr>
        <p:blipFill>
          <a:blip r:embed="rId3">
            <a:alphaModFix/>
          </a:blip>
          <a:stretch>
            <a:fillRect/>
          </a:stretch>
        </p:blipFill>
        <p:spPr>
          <a:xfrm>
            <a:off x="1457238" y="1682287"/>
            <a:ext cx="6229524" cy="414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a:t>
            </a:r>
            <a:endParaRPr sz="2400"/>
          </a:p>
        </p:txBody>
      </p:sp>
      <p:sp>
        <p:nvSpPr>
          <p:cNvPr id="267" name="Google Shape;267;p4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Algorithm that m</a:t>
            </a:r>
            <a:r>
              <a:rPr lang="en" sz="1800">
                <a:solidFill>
                  <a:schemeClr val="dk1"/>
                </a:solidFill>
                <a:latin typeface="Roboto Slab"/>
                <a:ea typeface="Roboto Slab"/>
                <a:cs typeface="Roboto Slab"/>
                <a:sym typeface="Roboto Slab"/>
              </a:rPr>
              <a:t>aps a line of best fit to a set of data points.</a:t>
            </a:r>
            <a:br>
              <a:rPr lang="en" sz="1800">
                <a:solidFill>
                  <a:schemeClr val="dk1"/>
                </a:solidFill>
                <a:latin typeface="Roboto Slab"/>
                <a:ea typeface="Roboto Slab"/>
                <a:cs typeface="Roboto Slab"/>
                <a:sym typeface="Roboto Slab"/>
              </a:rPr>
            </a:br>
            <a:endParaRPr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Assumption: data is from a linear distribution that contains </a:t>
            </a:r>
            <a:r>
              <a:rPr b="1" lang="en" sz="1800">
                <a:solidFill>
                  <a:schemeClr val="dk1"/>
                </a:solidFill>
                <a:latin typeface="Roboto Slab"/>
                <a:ea typeface="Roboto Slab"/>
                <a:cs typeface="Roboto Slab"/>
                <a:sym typeface="Roboto Slab"/>
              </a:rPr>
              <a:t>noise </a:t>
            </a:r>
            <a:endParaRPr b="1" sz="1800">
              <a:solidFill>
                <a:schemeClr val="dk1"/>
              </a:solidFill>
              <a:latin typeface="Roboto Slab"/>
              <a:ea typeface="Roboto Slab"/>
              <a:cs typeface="Roboto Slab"/>
              <a:sym typeface="Roboto Slab"/>
            </a:endParaRPr>
          </a:p>
        </p:txBody>
      </p:sp>
      <p:sp>
        <p:nvSpPr>
          <p:cNvPr id="268" name="Google Shape;268;p4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269" name="Google Shape;269;p48"/>
          <p:cNvPicPr preferRelativeResize="0"/>
          <p:nvPr/>
        </p:nvPicPr>
        <p:blipFill>
          <a:blip r:embed="rId3">
            <a:alphaModFix/>
          </a:blip>
          <a:stretch>
            <a:fillRect/>
          </a:stretch>
        </p:blipFill>
        <p:spPr>
          <a:xfrm>
            <a:off x="1957672" y="2606462"/>
            <a:ext cx="5228700" cy="3365025"/>
          </a:xfrm>
          <a:prstGeom prst="rect">
            <a:avLst/>
          </a:prstGeom>
          <a:noFill/>
          <a:ln>
            <a:noFill/>
          </a:ln>
        </p:spPr>
      </p:pic>
      <p:sp>
        <p:nvSpPr>
          <p:cNvPr id="270" name="Google Shape;270;p48"/>
          <p:cNvSpPr txBox="1"/>
          <p:nvPr/>
        </p:nvSpPr>
        <p:spPr>
          <a:xfrm>
            <a:off x="5442175" y="6496500"/>
            <a:ext cx="3510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credits to Rachna Devasthali from towarddatascience.com</a:t>
            </a:r>
            <a:endParaRPr sz="800"/>
          </a:p>
        </p:txBody>
      </p:sp>
      <p:pic>
        <p:nvPicPr>
          <p:cNvPr id="271" name="Google Shape;271;p48"/>
          <p:cNvPicPr preferRelativeResize="0"/>
          <p:nvPr/>
        </p:nvPicPr>
        <p:blipFill>
          <a:blip r:embed="rId4">
            <a:alphaModFix/>
          </a:blip>
          <a:stretch>
            <a:fillRect/>
          </a:stretch>
        </p:blipFill>
        <p:spPr>
          <a:xfrm>
            <a:off x="3317850" y="5971500"/>
            <a:ext cx="2508287" cy="52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SUMMARY</a:t>
            </a:r>
            <a:endParaRPr sz="2400"/>
          </a:p>
        </p:txBody>
      </p:sp>
      <p:sp>
        <p:nvSpPr>
          <p:cNvPr id="621" name="Google Shape;621;p8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Hello friend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622" name="Google Shape;622;p84"/>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623" name="Google Shape;623;p84"/>
          <p:cNvSpPr txBox="1"/>
          <p:nvPr/>
        </p:nvSpPr>
        <p:spPr>
          <a:xfrm>
            <a:off x="5442175" y="6028500"/>
            <a:ext cx="3510900" cy="72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800"/>
          </a:p>
        </p:txBody>
      </p:sp>
      <p:pic>
        <p:nvPicPr>
          <p:cNvPr id="624" name="Google Shape;624;p84"/>
          <p:cNvPicPr preferRelativeResize="0"/>
          <p:nvPr/>
        </p:nvPicPr>
        <p:blipFill>
          <a:blip r:embed="rId3">
            <a:alphaModFix/>
          </a:blip>
          <a:stretch>
            <a:fillRect/>
          </a:stretch>
        </p:blipFill>
        <p:spPr>
          <a:xfrm>
            <a:off x="386738" y="2033912"/>
            <a:ext cx="8370526" cy="279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5"/>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630" name="Google Shape;630;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85"/>
          <p:cNvSpPr txBox="1"/>
          <p:nvPr>
            <p:ph idx="4294967295" type="body"/>
          </p:nvPr>
        </p:nvSpPr>
        <p:spPr>
          <a:xfrm>
            <a:off x="318400" y="3612400"/>
            <a:ext cx="83397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Implementing linear regression</a:t>
            </a:r>
            <a:r>
              <a:rPr b="1" lang="en" sz="2000">
                <a:solidFill>
                  <a:schemeClr val="dk1"/>
                </a:solidFill>
                <a:latin typeface="Roboto Slab"/>
                <a:ea typeface="Roboto Slab"/>
                <a:cs typeface="Roboto Slab"/>
                <a:sym typeface="Roboto Slab"/>
              </a:rPr>
              <a:t>.</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Assignment4-LinearRegression.ipynb</a:t>
            </a:r>
            <a:r>
              <a:rPr b="1" lang="en" sz="2000">
                <a:solidFill>
                  <a:schemeClr val="dk1"/>
                </a:solidFill>
                <a:latin typeface="Roboto Slab"/>
                <a:ea typeface="Roboto Slab"/>
                <a:cs typeface="Roboto Slab"/>
                <a:sym typeface="Roboto Slab"/>
              </a:rPr>
              <a:t>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6"/>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637" name="Google Shape;637;p86"/>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638" name="Google Shape;638;p8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39" name="Google Shape;639;p86"/>
          <p:cNvGrpSpPr/>
          <p:nvPr/>
        </p:nvGrpSpPr>
        <p:grpSpPr>
          <a:xfrm>
            <a:off x="3162652" y="4125077"/>
            <a:ext cx="3027498" cy="793498"/>
            <a:chOff x="3644952" y="1400027"/>
            <a:chExt cx="3027498" cy="793498"/>
          </a:xfrm>
        </p:grpSpPr>
        <p:pic>
          <p:nvPicPr>
            <p:cNvPr id="640" name="Google Shape;640;p86"/>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641" name="Google Shape;641;p86"/>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642" name="Google Shape;642;p86"/>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9"/>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
              <a:t>Faulty measurements </a:t>
            </a:r>
            <a:endParaRPr/>
          </a:p>
          <a:p>
            <a:pPr indent="-355600" lvl="0" marL="457200" rtl="0" algn="l">
              <a:lnSpc>
                <a:spcPct val="150000"/>
              </a:lnSpc>
              <a:spcBef>
                <a:spcPts val="0"/>
              </a:spcBef>
              <a:spcAft>
                <a:spcPts val="0"/>
              </a:spcAft>
              <a:buSzPts val="2000"/>
              <a:buChar char="●"/>
            </a:pPr>
            <a:r>
              <a:rPr lang="en"/>
              <a:t>Uncertainty in measurements</a:t>
            </a:r>
            <a:endParaRPr/>
          </a:p>
          <a:p>
            <a:pPr indent="-355600" lvl="0" marL="457200" rtl="0" algn="l">
              <a:lnSpc>
                <a:spcPct val="150000"/>
              </a:lnSpc>
              <a:spcBef>
                <a:spcPts val="0"/>
              </a:spcBef>
              <a:spcAft>
                <a:spcPts val="0"/>
              </a:spcAft>
              <a:buSzPts val="2000"/>
              <a:buChar char="●"/>
            </a:pPr>
            <a:r>
              <a:rPr lang="en"/>
              <a:t>Data corruption </a:t>
            </a:r>
            <a:endParaRPr/>
          </a:p>
          <a:p>
            <a:pPr indent="-355600" lvl="0" marL="457200" rtl="0" algn="l">
              <a:lnSpc>
                <a:spcPct val="150000"/>
              </a:lnSpc>
              <a:spcBef>
                <a:spcPts val="0"/>
              </a:spcBef>
              <a:spcAft>
                <a:spcPts val="0"/>
              </a:spcAft>
              <a:buSzPts val="2000"/>
              <a:buChar char="●"/>
            </a:pPr>
            <a:r>
              <a:rPr lang="en"/>
              <a:t>Misinterpretation </a:t>
            </a:r>
            <a:endParaRPr/>
          </a:p>
          <a:p>
            <a:pPr indent="-355600" lvl="0" marL="457200" rtl="0" algn="l">
              <a:lnSpc>
                <a:spcPct val="150000"/>
              </a:lnSpc>
              <a:spcBef>
                <a:spcPts val="0"/>
              </a:spcBef>
              <a:spcAft>
                <a:spcPts val="0"/>
              </a:spcAft>
              <a:buSzPts val="2000"/>
              <a:buChar char="●"/>
            </a:pPr>
            <a:r>
              <a:rPr lang="en"/>
              <a:t>Etc. </a:t>
            </a:r>
            <a:endParaRPr/>
          </a:p>
          <a:p>
            <a:pPr indent="0" lvl="0" marL="0" rtl="0" algn="l">
              <a:lnSpc>
                <a:spcPct val="150000"/>
              </a:lnSpc>
              <a:spcBef>
                <a:spcPts val="600"/>
              </a:spcBef>
              <a:spcAft>
                <a:spcPts val="0"/>
              </a:spcAft>
              <a:buNone/>
            </a:pPr>
            <a:r>
              <a:t/>
            </a:r>
            <a:endParaRPr/>
          </a:p>
          <a:p>
            <a:pPr indent="0" lvl="0" marL="0" rtl="0" algn="l">
              <a:lnSpc>
                <a:spcPct val="150000"/>
              </a:lnSpc>
              <a:spcBef>
                <a:spcPts val="600"/>
              </a:spcBef>
              <a:spcAft>
                <a:spcPts val="0"/>
              </a:spcAft>
              <a:buNone/>
            </a:pPr>
            <a:r>
              <a:t/>
            </a:r>
            <a:endParaRPr/>
          </a:p>
        </p:txBody>
      </p:sp>
      <p:sp>
        <p:nvSpPr>
          <p:cNvPr id="277" name="Google Shape;277;p4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there noise? </a:t>
            </a:r>
            <a:endParaRPr/>
          </a:p>
        </p:txBody>
      </p:sp>
      <p:pic>
        <p:nvPicPr>
          <p:cNvPr id="278" name="Google Shape;278;p49"/>
          <p:cNvPicPr preferRelativeResize="0"/>
          <p:nvPr/>
        </p:nvPicPr>
        <p:blipFill>
          <a:blip r:embed="rId3">
            <a:alphaModFix/>
          </a:blip>
          <a:stretch>
            <a:fillRect/>
          </a:stretch>
        </p:blipFill>
        <p:spPr>
          <a:xfrm>
            <a:off x="3633700" y="3575675"/>
            <a:ext cx="5000349" cy="2465900"/>
          </a:xfrm>
          <a:prstGeom prst="rect">
            <a:avLst/>
          </a:prstGeom>
          <a:noFill/>
          <a:ln>
            <a:noFill/>
          </a:ln>
        </p:spPr>
      </p:pic>
      <p:sp>
        <p:nvSpPr>
          <p:cNvPr id="279" name="Google Shape;279;p49"/>
          <p:cNvSpPr txBox="1"/>
          <p:nvPr/>
        </p:nvSpPr>
        <p:spPr>
          <a:xfrm>
            <a:off x="3970175" y="6041575"/>
            <a:ext cx="4562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Picture from </a:t>
            </a:r>
            <a:r>
              <a:rPr lang="en"/>
              <a:t>Precision Digital Corporation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a:t>
            </a:r>
            <a:endParaRPr sz="2400"/>
          </a:p>
        </p:txBody>
      </p:sp>
      <p:sp>
        <p:nvSpPr>
          <p:cNvPr id="285" name="Google Shape;285;p50"/>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286" name="Google Shape;286;p50"/>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sp>
        <p:nvSpPr>
          <p:cNvPr id="287" name="Google Shape;287;p50"/>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288" name="Google Shape;288;p50"/>
          <p:cNvSpPr txBox="1"/>
          <p:nvPr/>
        </p:nvSpPr>
        <p:spPr>
          <a:xfrm>
            <a:off x="786150" y="14295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We begin with the general format of a linear regression problem</a:t>
            </a:r>
            <a:endParaRPr sz="1600">
              <a:latin typeface="Roboto Slab"/>
              <a:ea typeface="Roboto Slab"/>
              <a:cs typeface="Roboto Slab"/>
              <a:sym typeface="Roboto Slab"/>
            </a:endParaRPr>
          </a:p>
          <a:p>
            <a:pPr indent="0" lvl="0" marL="0" rtl="0" algn="l">
              <a:spcBef>
                <a:spcPts val="0"/>
              </a:spcBef>
              <a:spcAft>
                <a:spcPts val="0"/>
              </a:spcAft>
              <a:buNone/>
            </a:pPr>
            <a:r>
              <a:t/>
            </a:r>
            <a:endParaRPr/>
          </a:p>
        </p:txBody>
      </p:sp>
      <p:sp>
        <p:nvSpPr>
          <p:cNvPr id="289" name="Google Shape;289;p50"/>
          <p:cNvSpPr txBox="1"/>
          <p:nvPr/>
        </p:nvSpPr>
        <p:spPr>
          <a:xfrm>
            <a:off x="786150" y="2340000"/>
            <a:ext cx="74400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Where we model real-world practicalities with standard Gaussian noise  </a:t>
            </a:r>
            <a:endParaRPr sz="1600">
              <a:latin typeface="Roboto Slab"/>
              <a:ea typeface="Roboto Slab"/>
              <a:cs typeface="Roboto Slab"/>
              <a:sym typeface="Roboto Slab"/>
            </a:endParaRPr>
          </a:p>
        </p:txBody>
      </p:sp>
      <p:pic>
        <p:nvPicPr>
          <p:cNvPr id="290" name="Google Shape;290;p50"/>
          <p:cNvPicPr preferRelativeResize="0"/>
          <p:nvPr/>
        </p:nvPicPr>
        <p:blipFill>
          <a:blip r:embed="rId3">
            <a:alphaModFix/>
          </a:blip>
          <a:stretch>
            <a:fillRect/>
          </a:stretch>
        </p:blipFill>
        <p:spPr>
          <a:xfrm>
            <a:off x="1929275" y="2811775"/>
            <a:ext cx="2092050" cy="477825"/>
          </a:xfrm>
          <a:prstGeom prst="rect">
            <a:avLst/>
          </a:prstGeom>
          <a:noFill/>
          <a:ln>
            <a:noFill/>
          </a:ln>
        </p:spPr>
      </p:pic>
      <p:sp>
        <p:nvSpPr>
          <p:cNvPr id="291" name="Google Shape;291;p50"/>
          <p:cNvSpPr txBox="1"/>
          <p:nvPr/>
        </p:nvSpPr>
        <p:spPr>
          <a:xfrm>
            <a:off x="786150" y="3289600"/>
            <a:ext cx="36000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In vector (compact) form, we write:</a:t>
            </a:r>
            <a:endParaRPr sz="1600">
              <a:latin typeface="Roboto Slab"/>
              <a:ea typeface="Roboto Slab"/>
              <a:cs typeface="Roboto Slab"/>
              <a:sym typeface="Roboto Slab"/>
            </a:endParaRPr>
          </a:p>
        </p:txBody>
      </p:sp>
      <p:sp>
        <p:nvSpPr>
          <p:cNvPr id="292" name="Google Shape;292;p50"/>
          <p:cNvSpPr txBox="1"/>
          <p:nvPr/>
        </p:nvSpPr>
        <p:spPr>
          <a:xfrm>
            <a:off x="786150" y="4420100"/>
            <a:ext cx="60990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Slab"/>
                <a:ea typeface="Roboto Slab"/>
                <a:cs typeface="Roboto Slab"/>
                <a:sym typeface="Roboto Slab"/>
              </a:rPr>
              <a:t>Probabilistic interpretation:</a:t>
            </a:r>
            <a:endParaRPr sz="1600">
              <a:latin typeface="Roboto Slab"/>
              <a:ea typeface="Roboto Slab"/>
              <a:cs typeface="Roboto Slab"/>
              <a:sym typeface="Roboto Slab"/>
            </a:endParaRPr>
          </a:p>
          <a:p>
            <a:pPr indent="0" lvl="0" marL="0" rtl="0" algn="l">
              <a:spcBef>
                <a:spcPts val="0"/>
              </a:spcBef>
              <a:spcAft>
                <a:spcPts val="0"/>
              </a:spcAft>
              <a:buNone/>
            </a:pPr>
            <a:r>
              <a:t/>
            </a:r>
            <a:endParaRPr sz="1600"/>
          </a:p>
        </p:txBody>
      </p:sp>
      <p:pic>
        <p:nvPicPr>
          <p:cNvPr id="293" name="Google Shape;293;p50"/>
          <p:cNvPicPr preferRelativeResize="0"/>
          <p:nvPr/>
        </p:nvPicPr>
        <p:blipFill>
          <a:blip r:embed="rId4">
            <a:alphaModFix/>
          </a:blip>
          <a:stretch>
            <a:fillRect/>
          </a:stretch>
        </p:blipFill>
        <p:spPr>
          <a:xfrm>
            <a:off x="2010275" y="4915361"/>
            <a:ext cx="3513452" cy="525000"/>
          </a:xfrm>
          <a:prstGeom prst="rect">
            <a:avLst/>
          </a:prstGeom>
          <a:noFill/>
          <a:ln>
            <a:noFill/>
          </a:ln>
        </p:spPr>
      </p:pic>
      <p:pic>
        <p:nvPicPr>
          <p:cNvPr id="294" name="Google Shape;294;p50"/>
          <p:cNvPicPr preferRelativeResize="0"/>
          <p:nvPr/>
        </p:nvPicPr>
        <p:blipFill>
          <a:blip r:embed="rId5">
            <a:alphaModFix/>
          </a:blip>
          <a:stretch>
            <a:fillRect/>
          </a:stretch>
        </p:blipFill>
        <p:spPr>
          <a:xfrm>
            <a:off x="2010275" y="1889250"/>
            <a:ext cx="2508287" cy="525000"/>
          </a:xfrm>
          <a:prstGeom prst="rect">
            <a:avLst/>
          </a:prstGeom>
          <a:noFill/>
          <a:ln>
            <a:noFill/>
          </a:ln>
        </p:spPr>
      </p:pic>
      <p:pic>
        <p:nvPicPr>
          <p:cNvPr id="295" name="Google Shape;295;p50"/>
          <p:cNvPicPr preferRelativeResize="0"/>
          <p:nvPr/>
        </p:nvPicPr>
        <p:blipFill>
          <a:blip r:embed="rId6">
            <a:alphaModFix/>
          </a:blip>
          <a:stretch>
            <a:fillRect/>
          </a:stretch>
        </p:blipFill>
        <p:spPr>
          <a:xfrm>
            <a:off x="2066150" y="3802225"/>
            <a:ext cx="1818289" cy="525000"/>
          </a:xfrm>
          <a:prstGeom prst="rect">
            <a:avLst/>
          </a:prstGeom>
          <a:noFill/>
          <a:ln>
            <a:noFill/>
          </a:ln>
        </p:spPr>
      </p:pic>
      <p:pic>
        <p:nvPicPr>
          <p:cNvPr id="296" name="Google Shape;296;p50"/>
          <p:cNvPicPr preferRelativeResize="0"/>
          <p:nvPr/>
        </p:nvPicPr>
        <p:blipFill>
          <a:blip r:embed="rId7">
            <a:alphaModFix/>
          </a:blip>
          <a:stretch>
            <a:fillRect/>
          </a:stretch>
        </p:blipFill>
        <p:spPr>
          <a:xfrm>
            <a:off x="5000477" y="3383575"/>
            <a:ext cx="3357375" cy="13623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 Interpretation</a:t>
            </a:r>
            <a:endParaRPr/>
          </a:p>
        </p:txBody>
      </p:sp>
      <p:pic>
        <p:nvPicPr>
          <p:cNvPr id="302" name="Google Shape;302;p51"/>
          <p:cNvPicPr preferRelativeResize="0"/>
          <p:nvPr/>
        </p:nvPicPr>
        <p:blipFill>
          <a:blip r:embed="rId3">
            <a:alphaModFix/>
          </a:blip>
          <a:stretch>
            <a:fillRect/>
          </a:stretch>
        </p:blipFill>
        <p:spPr>
          <a:xfrm>
            <a:off x="1417826" y="1399072"/>
            <a:ext cx="6308325" cy="4059850"/>
          </a:xfrm>
          <a:prstGeom prst="rect">
            <a:avLst/>
          </a:prstGeom>
          <a:noFill/>
          <a:ln>
            <a:noFill/>
          </a:ln>
        </p:spPr>
      </p:pic>
      <p:sp>
        <p:nvSpPr>
          <p:cNvPr id="303" name="Google Shape;303;p51"/>
          <p:cNvSpPr txBox="1"/>
          <p:nvPr/>
        </p:nvSpPr>
        <p:spPr>
          <a:xfrm>
            <a:off x="1223850" y="5510275"/>
            <a:ext cx="71340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Given the dataset and the noise, how likely is each </a:t>
            </a:r>
            <a:r>
              <a:rPr b="1" lang="en" sz="1800">
                <a:latin typeface="Roboto Slab"/>
                <a:ea typeface="Roboto Slab"/>
                <a:cs typeface="Roboto Slab"/>
                <a:sym typeface="Roboto Slab"/>
              </a:rPr>
              <a:t>point</a:t>
            </a:r>
            <a:r>
              <a:rPr lang="en" sz="1800">
                <a:latin typeface="Roboto Slab"/>
                <a:ea typeface="Roboto Slab"/>
                <a:cs typeface="Roboto Slab"/>
                <a:sym typeface="Roboto Slab"/>
              </a:rPr>
              <a:t> actually part of the linear function. The closer the point is to the line, the more likely it is part of that linear function.</a:t>
            </a:r>
            <a:endParaRPr sz="1800">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The Gaussian Distribution</a:t>
            </a:r>
            <a:endParaRPr sz="2400"/>
          </a:p>
        </p:txBody>
      </p:sp>
      <p:sp>
        <p:nvSpPr>
          <p:cNvPr id="309" name="Google Shape;309;p5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10" name="Google Shape;310;p52"/>
          <p:cNvPicPr preferRelativeResize="0"/>
          <p:nvPr/>
        </p:nvPicPr>
        <p:blipFill>
          <a:blip r:embed="rId3">
            <a:alphaModFix/>
          </a:blip>
          <a:stretch>
            <a:fillRect/>
          </a:stretch>
        </p:blipFill>
        <p:spPr>
          <a:xfrm>
            <a:off x="95463" y="1746713"/>
            <a:ext cx="8953074" cy="3523707"/>
          </a:xfrm>
          <a:prstGeom prst="rect">
            <a:avLst/>
          </a:prstGeom>
          <a:noFill/>
          <a:ln>
            <a:noFill/>
          </a:ln>
        </p:spPr>
      </p:pic>
      <p:sp>
        <p:nvSpPr>
          <p:cNvPr id="311" name="Google Shape;311;p52"/>
          <p:cNvSpPr txBox="1"/>
          <p:nvPr>
            <p:ph idx="1" type="body"/>
          </p:nvPr>
        </p:nvSpPr>
        <p:spPr>
          <a:xfrm>
            <a:off x="786150" y="1252247"/>
            <a:ext cx="7571700" cy="28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Distribution defined by its mean (µ), variance (𝛔)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p:txBody>
      </p:sp>
      <p:grpSp>
        <p:nvGrpSpPr>
          <p:cNvPr id="312" name="Google Shape;312;p52"/>
          <p:cNvGrpSpPr/>
          <p:nvPr/>
        </p:nvGrpSpPr>
        <p:grpSpPr>
          <a:xfrm>
            <a:off x="620550" y="4958650"/>
            <a:ext cx="8019600" cy="1432200"/>
            <a:chOff x="620550" y="5187250"/>
            <a:chExt cx="8019600" cy="1432200"/>
          </a:xfrm>
        </p:grpSpPr>
        <p:sp>
          <p:nvSpPr>
            <p:cNvPr id="313" name="Google Shape;313;p52"/>
            <p:cNvSpPr txBox="1"/>
            <p:nvPr/>
          </p:nvSpPr>
          <p:spPr>
            <a:xfrm>
              <a:off x="620550" y="5187250"/>
              <a:ext cx="8019600" cy="14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f(x) = relative likelihood that x is equal to that sample</a:t>
              </a:r>
              <a:endParaRPr sz="1800">
                <a:latin typeface="Roboto Slab"/>
                <a:ea typeface="Roboto Slab"/>
                <a:cs typeface="Roboto Slab"/>
                <a:sym typeface="Roboto Slab"/>
              </a:endParaRPr>
            </a:p>
          </p:txBody>
        </p:sp>
        <p:sp>
          <p:nvSpPr>
            <p:cNvPr id="314" name="Google Shape;314;p52"/>
            <p:cNvSpPr txBox="1"/>
            <p:nvPr/>
          </p:nvSpPr>
          <p:spPr>
            <a:xfrm>
              <a:off x="716025" y="5639500"/>
              <a:ext cx="76884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Slab"/>
                  <a:ea typeface="Roboto Slab"/>
                  <a:cs typeface="Roboto Slab"/>
                  <a:sym typeface="Roboto Slab"/>
                </a:rPr>
                <a:t>If you apply this noise to your data: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 mean: best fit line </a:t>
              </a:r>
              <a:endParaRPr sz="1800">
                <a:latin typeface="Roboto Slab"/>
                <a:ea typeface="Roboto Slab"/>
                <a:cs typeface="Roboto Slab"/>
                <a:sym typeface="Roboto Slab"/>
              </a:endParaRPr>
            </a:p>
            <a:p>
              <a:pPr indent="0" lvl="0" marL="0" rtl="0" algn="l">
                <a:spcBef>
                  <a:spcPts val="0"/>
                </a:spcBef>
                <a:spcAft>
                  <a:spcPts val="0"/>
                </a:spcAft>
                <a:buNone/>
              </a:pPr>
              <a:r>
                <a:rPr lang="en" sz="1800">
                  <a:latin typeface="Roboto Slab"/>
                  <a:ea typeface="Roboto Slab"/>
                  <a:cs typeface="Roboto Slab"/>
                  <a:sym typeface="Roboto Slab"/>
                </a:rPr>
                <a:t>→ variance: the deviation of real data points from the best fit line</a:t>
              </a:r>
              <a:endParaRPr sz="1800">
                <a:latin typeface="Roboto Slab"/>
                <a:ea typeface="Roboto Slab"/>
                <a:cs typeface="Roboto Slab"/>
                <a:sym typeface="Roboto Slab"/>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Linear Regression -Least Squares Method</a:t>
            </a:r>
            <a:endParaRPr sz="2400"/>
          </a:p>
        </p:txBody>
      </p:sp>
      <p:sp>
        <p:nvSpPr>
          <p:cNvPr id="320" name="Google Shape;320;p53"/>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321" name="Google Shape;321;p53"/>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90813"/>
                </a:solidFill>
              </a:rPr>
              <a:t>‹#›</a:t>
            </a:fld>
            <a:endParaRPr>
              <a:solidFill>
                <a:srgbClr val="C90813"/>
              </a:solidFill>
            </a:endParaRPr>
          </a:p>
        </p:txBody>
      </p:sp>
      <p:pic>
        <p:nvPicPr>
          <p:cNvPr id="322" name="Google Shape;322;p53"/>
          <p:cNvPicPr preferRelativeResize="0"/>
          <p:nvPr/>
        </p:nvPicPr>
        <p:blipFill>
          <a:blip r:embed="rId3">
            <a:alphaModFix/>
          </a:blip>
          <a:stretch>
            <a:fillRect/>
          </a:stretch>
        </p:blipFill>
        <p:spPr>
          <a:xfrm>
            <a:off x="1071550" y="1528263"/>
            <a:ext cx="7000875" cy="446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